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68" r:id="rId4"/>
    <p:sldId id="267" r:id="rId5"/>
    <p:sldId id="258" r:id="rId6"/>
    <p:sldId id="272" r:id="rId7"/>
    <p:sldId id="271" r:id="rId8"/>
    <p:sldId id="260" r:id="rId9"/>
    <p:sldId id="270" r:id="rId10"/>
    <p:sldId id="259" r:id="rId11"/>
    <p:sldId id="278" r:id="rId12"/>
    <p:sldId id="279" r:id="rId13"/>
    <p:sldId id="280" r:id="rId14"/>
    <p:sldId id="261" r:id="rId15"/>
    <p:sldId id="274" r:id="rId16"/>
    <p:sldId id="273" r:id="rId17"/>
    <p:sldId id="275" r:id="rId18"/>
    <p:sldId id="276" r:id="rId19"/>
    <p:sldId id="277" r:id="rId20"/>
    <p:sldId id="265" r:id="rId21"/>
    <p:sldId id="281"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Montserrat" pitchFamily="2" charset="77"/>
      <p:regular r:id="rId27"/>
      <p:bold r:id="rId28"/>
      <p:italic r:id="rId29"/>
      <p:boldItalic r:id="rId30"/>
    </p:embeddedFont>
    <p:embeddedFont>
      <p:font typeface="Montserrat Bold" pitchFamily="2" charset="77"/>
      <p:regular r:id="rId31"/>
      <p:bold r:id="rId32"/>
    </p:embeddedFont>
    <p:embeddedFont>
      <p:font typeface="Montserrat Classic" pitchFamily="2" charset="77"/>
      <p:regular r:id="rId33"/>
    </p:embeddedFont>
    <p:embeddedFont>
      <p:font typeface="Montserrat Classic Bold" pitchFamily="2" charset="77"/>
      <p:regular r:id="rId34"/>
      <p:bold r:id="rId35"/>
    </p:embeddedFont>
    <p:embeddedFont>
      <p:font typeface="Montserrat Semi-Bold" pitchFamily="2" charset="77"/>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200"/>
    <a:srgbClr val="00BF00"/>
    <a:srgbClr val="00F200"/>
    <a:srgbClr val="C722F6"/>
    <a:srgbClr val="00F1E4"/>
    <a:srgbClr val="FF00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1" autoAdjust="0"/>
  </p:normalViewPr>
  <p:slideViewPr>
    <p:cSldViewPr>
      <p:cViewPr>
        <p:scale>
          <a:sx n="48" d="100"/>
          <a:sy n="48" d="100"/>
        </p:scale>
        <p:origin x="2120" y="10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svg"/><Relationship Id="rId10" Type="http://schemas.openxmlformats.org/officeDocument/2006/relationships/image" Target="../media/image18.svg"/><Relationship Id="rId4" Type="http://schemas.openxmlformats.org/officeDocument/2006/relationships/image" Target="../media/image4.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4.png"/><Relationship Id="rId3" Type="http://schemas.openxmlformats.org/officeDocument/2006/relationships/image" Target="../media/image18.svg"/><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9.png"/><Relationship Id="rId5" Type="http://schemas.openxmlformats.org/officeDocument/2006/relationships/image" Target="../media/image27.svg"/><Relationship Id="rId15" Type="http://schemas.openxmlformats.org/officeDocument/2006/relationships/image" Target="../media/image36.png"/><Relationship Id="rId10" Type="http://schemas.openxmlformats.org/officeDocument/2006/relationships/image" Target="../media/image5.svg"/><Relationship Id="rId4" Type="http://schemas.openxmlformats.org/officeDocument/2006/relationships/image" Target="../media/image26.png"/><Relationship Id="rId9" Type="http://schemas.openxmlformats.org/officeDocument/2006/relationships/image" Target="../media/image4.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svg"/><Relationship Id="rId3" Type="http://schemas.openxmlformats.org/officeDocument/2006/relationships/image" Target="../media/image18.svg"/><Relationship Id="rId7" Type="http://schemas.openxmlformats.org/officeDocument/2006/relationships/image" Target="../media/image41.svg"/><Relationship Id="rId12"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7.svg"/><Relationship Id="rId5" Type="http://schemas.openxmlformats.org/officeDocument/2006/relationships/image" Target="../media/image39.svg"/><Relationship Id="rId10" Type="http://schemas.openxmlformats.org/officeDocument/2006/relationships/image" Target="../media/image6.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2.png"/><Relationship Id="rId3" Type="http://schemas.openxmlformats.org/officeDocument/2006/relationships/image" Target="../media/image18.svg"/><Relationship Id="rId7" Type="http://schemas.openxmlformats.org/officeDocument/2006/relationships/image" Target="../media/image4.png"/><Relationship Id="rId12"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0.png"/><Relationship Id="rId3" Type="http://schemas.microsoft.com/office/2007/relationships/hdphoto" Target="../media/hdphoto3.wdp"/><Relationship Id="rId7" Type="http://schemas.openxmlformats.org/officeDocument/2006/relationships/image" Target="../media/image7.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25.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9.svg"/><Relationship Id="rId5" Type="http://schemas.openxmlformats.org/officeDocument/2006/relationships/image" Target="../media/image27.sv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5.sv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0.png"/><Relationship Id="rId3" Type="http://schemas.microsoft.com/office/2007/relationships/hdphoto" Target="../media/hdphoto4.wdp"/><Relationship Id="rId7" Type="http://schemas.openxmlformats.org/officeDocument/2006/relationships/image" Target="../media/image7.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25.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9.svg"/><Relationship Id="rId5" Type="http://schemas.openxmlformats.org/officeDocument/2006/relationships/image" Target="../media/image27.sv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5.sv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13684" y="2948478"/>
            <a:ext cx="9152031" cy="3585385"/>
          </a:xfrm>
          <a:prstGeom prst="rect">
            <a:avLst/>
          </a:prstGeom>
        </p:spPr>
        <p:txBody>
          <a:bodyPr lIns="0" tIns="0" rIns="0" bIns="0" rtlCol="0" anchor="t">
            <a:spAutoFit/>
          </a:bodyPr>
          <a:lstStyle/>
          <a:p>
            <a:pPr>
              <a:lnSpc>
                <a:spcPts val="9323"/>
              </a:lnSpc>
            </a:pPr>
            <a:r>
              <a:rPr lang="en-US" sz="8795" dirty="0">
                <a:solidFill>
                  <a:srgbClr val="000000"/>
                </a:solidFill>
                <a:latin typeface="Montserrat Classic Bold"/>
              </a:rPr>
              <a:t>Hospital Reservation System</a:t>
            </a:r>
          </a:p>
        </p:txBody>
      </p:sp>
      <p:grpSp>
        <p:nvGrpSpPr>
          <p:cNvPr id="3" name="Group 3"/>
          <p:cNvGrpSpPr/>
          <p:nvPr/>
        </p:nvGrpSpPr>
        <p:grpSpPr>
          <a:xfrm>
            <a:off x="13059743" y="-800100"/>
            <a:ext cx="8336879" cy="83368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990034" y="2287788"/>
            <a:ext cx="13659093" cy="1365909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8362855" y="4396695"/>
            <a:ext cx="6033203" cy="6309232"/>
          </a:xfrm>
          <a:custGeom>
            <a:avLst/>
            <a:gdLst/>
            <a:ahLst/>
            <a:cxnLst/>
            <a:rect l="l" t="t" r="r" b="b"/>
            <a:pathLst>
              <a:path w="6033203" h="6309232">
                <a:moveTo>
                  <a:pt x="0" y="0"/>
                </a:moveTo>
                <a:lnTo>
                  <a:pt x="6033204" y="0"/>
                </a:lnTo>
                <a:lnTo>
                  <a:pt x="6033204" y="6309232"/>
                </a:lnTo>
                <a:lnTo>
                  <a:pt x="0" y="6309232"/>
                </a:lnTo>
                <a:lnTo>
                  <a:pt x="0" y="0"/>
                </a:lnTo>
                <a:close/>
              </a:path>
            </a:pathLst>
          </a:custGeom>
          <a:blipFill>
            <a:blip r:embed="rId2"/>
            <a:stretch>
              <a:fillRect/>
            </a:stretch>
          </a:blipFill>
        </p:spPr>
      </p:sp>
      <p:sp>
        <p:nvSpPr>
          <p:cNvPr id="10" name="Freeform 10"/>
          <p:cNvSpPr/>
          <p:nvPr/>
        </p:nvSpPr>
        <p:spPr>
          <a:xfrm>
            <a:off x="16964134" y="4095889"/>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11" name="Freeform 11"/>
          <p:cNvSpPr/>
          <p:nvPr/>
        </p:nvSpPr>
        <p:spPr>
          <a:xfrm>
            <a:off x="6706387" y="8816528"/>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2" name="Freeform 12"/>
          <p:cNvSpPr/>
          <p:nvPr/>
        </p:nvSpPr>
        <p:spPr>
          <a:xfrm>
            <a:off x="9144000" y="1518081"/>
            <a:ext cx="414431" cy="422350"/>
          </a:xfrm>
          <a:custGeom>
            <a:avLst/>
            <a:gdLst/>
            <a:ahLst/>
            <a:cxnLst/>
            <a:rect l="l" t="t" r="r" b="b"/>
            <a:pathLst>
              <a:path w="414431" h="422350">
                <a:moveTo>
                  <a:pt x="0" y="0"/>
                </a:moveTo>
                <a:lnTo>
                  <a:pt x="414431" y="0"/>
                </a:lnTo>
                <a:lnTo>
                  <a:pt x="414431" y="422350"/>
                </a:lnTo>
                <a:lnTo>
                  <a:pt x="0" y="422350"/>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853056" y="2389777"/>
            <a:ext cx="1706112" cy="17061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860485" y="6827902"/>
            <a:ext cx="807848" cy="201962"/>
          </a:xfrm>
          <a:custGeom>
            <a:avLst/>
            <a:gdLst/>
            <a:ahLst/>
            <a:cxnLst/>
            <a:rect l="l" t="t" r="r" b="b"/>
            <a:pathLst>
              <a:path w="807848" h="201962">
                <a:moveTo>
                  <a:pt x="0" y="0"/>
                </a:moveTo>
                <a:lnTo>
                  <a:pt x="807848" y="0"/>
                </a:lnTo>
                <a:lnTo>
                  <a:pt x="807848" y="201963"/>
                </a:lnTo>
                <a:lnTo>
                  <a:pt x="0" y="2019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1238126" y="2948478"/>
            <a:ext cx="8187990" cy="8187990"/>
          </a:xfrm>
          <a:custGeom>
            <a:avLst/>
            <a:gdLst/>
            <a:ahLst/>
            <a:cxnLst/>
            <a:rect l="l" t="t" r="r" b="b"/>
            <a:pathLst>
              <a:path w="8187990" h="8187990">
                <a:moveTo>
                  <a:pt x="0" y="0"/>
                </a:moveTo>
                <a:lnTo>
                  <a:pt x="8187990" y="0"/>
                </a:lnTo>
                <a:lnTo>
                  <a:pt x="8187990" y="8187989"/>
                </a:lnTo>
                <a:lnTo>
                  <a:pt x="0" y="8187989"/>
                </a:lnTo>
                <a:lnTo>
                  <a:pt x="0" y="0"/>
                </a:lnTo>
                <a:close/>
              </a:path>
            </a:pathLst>
          </a:custGeom>
          <a:blipFill>
            <a:blip r:embed="rId9"/>
            <a:stretch>
              <a:fillRect/>
            </a:stretch>
          </a:blipFill>
        </p:spPr>
        <p:txBody>
          <a:bodyPr/>
          <a:lstStyle/>
          <a:p>
            <a:endParaRPr lang="en-KG" dirty="0"/>
          </a:p>
        </p:txBody>
      </p:sp>
      <p:sp>
        <p:nvSpPr>
          <p:cNvPr id="18" name="Freeform 18"/>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0"/>
            <a:stretch>
              <a:fillRect/>
            </a:stretch>
          </a:blipFill>
        </p:spPr>
      </p:sp>
      <p:sp>
        <p:nvSpPr>
          <p:cNvPr id="19" name="TextBox 19"/>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010101"/>
                </a:solidFill>
                <a:latin typeface="Montserrat Classic"/>
              </a:rPr>
              <a:t>HRS</a:t>
            </a:r>
          </a:p>
        </p:txBody>
      </p:sp>
      <p:sp>
        <p:nvSpPr>
          <p:cNvPr id="20" name="TextBox 20"/>
          <p:cNvSpPr txBox="1"/>
          <p:nvPr/>
        </p:nvSpPr>
        <p:spPr>
          <a:xfrm>
            <a:off x="1813684" y="7285804"/>
            <a:ext cx="5613108" cy="1074974"/>
          </a:xfrm>
          <a:prstGeom prst="rect">
            <a:avLst/>
          </a:prstGeom>
        </p:spPr>
        <p:txBody>
          <a:bodyPr lIns="0" tIns="0" rIns="0" bIns="0" rtlCol="0" anchor="t">
            <a:spAutoFit/>
          </a:bodyPr>
          <a:lstStyle/>
          <a:p>
            <a:pPr>
              <a:lnSpc>
                <a:spcPts val="2940"/>
              </a:lnSpc>
            </a:pPr>
            <a:r>
              <a:rPr lang="en-US" sz="2100" dirty="0">
                <a:solidFill>
                  <a:srgbClr val="000000"/>
                </a:solidFill>
                <a:latin typeface="Montserrat Classic"/>
              </a:rPr>
              <a:t>Team Members:</a:t>
            </a:r>
          </a:p>
          <a:p>
            <a:pPr>
              <a:lnSpc>
                <a:spcPts val="2940"/>
              </a:lnSpc>
            </a:pPr>
            <a:r>
              <a:rPr lang="en-US" sz="2100" dirty="0" err="1">
                <a:solidFill>
                  <a:srgbClr val="000000"/>
                </a:solidFill>
                <a:latin typeface="Montserrat Classic"/>
              </a:rPr>
              <a:t>Aiperi</a:t>
            </a:r>
            <a:r>
              <a:rPr lang="en-US" sz="2100" dirty="0">
                <a:solidFill>
                  <a:srgbClr val="000000"/>
                </a:solidFill>
                <a:latin typeface="Montserrat Classic"/>
              </a:rPr>
              <a:t> </a:t>
            </a:r>
            <a:r>
              <a:rPr lang="en-US" sz="2100" dirty="0" err="1">
                <a:solidFill>
                  <a:srgbClr val="000000"/>
                </a:solidFill>
                <a:latin typeface="Montserrat Classic"/>
              </a:rPr>
              <a:t>Zhenishova</a:t>
            </a:r>
            <a:r>
              <a:rPr lang="en-US" sz="2100" dirty="0">
                <a:solidFill>
                  <a:srgbClr val="000000"/>
                </a:solidFill>
                <a:latin typeface="Montserrat Classic"/>
              </a:rPr>
              <a:t>     </a:t>
            </a:r>
            <a:r>
              <a:rPr lang="en-US" sz="2100" dirty="0" err="1">
                <a:solidFill>
                  <a:srgbClr val="000000"/>
                </a:solidFill>
                <a:latin typeface="Montserrat Classic"/>
              </a:rPr>
              <a:t>Aigerim</a:t>
            </a:r>
            <a:r>
              <a:rPr lang="en-US" sz="2100" dirty="0">
                <a:solidFill>
                  <a:srgbClr val="000000"/>
                </a:solidFill>
                <a:latin typeface="Montserrat Classic"/>
              </a:rPr>
              <a:t> </a:t>
            </a:r>
            <a:r>
              <a:rPr lang="en-US" sz="2100" dirty="0" err="1">
                <a:solidFill>
                  <a:srgbClr val="000000"/>
                </a:solidFill>
                <a:latin typeface="Montserrat Classic"/>
              </a:rPr>
              <a:t>Nuralieva</a:t>
            </a:r>
            <a:endParaRPr lang="en-US" sz="2100" dirty="0">
              <a:solidFill>
                <a:srgbClr val="000000"/>
              </a:solidFill>
              <a:latin typeface="Montserrat Classic"/>
            </a:endParaRPr>
          </a:p>
          <a:p>
            <a:pPr>
              <a:lnSpc>
                <a:spcPts val="2940"/>
              </a:lnSpc>
            </a:pPr>
            <a:r>
              <a:rPr lang="en-US" sz="2100" dirty="0" err="1">
                <a:solidFill>
                  <a:srgbClr val="000000"/>
                </a:solidFill>
                <a:latin typeface="Montserrat Classic"/>
              </a:rPr>
              <a:t>Aizirek</a:t>
            </a:r>
            <a:r>
              <a:rPr lang="en-US" sz="2100" dirty="0">
                <a:solidFill>
                  <a:srgbClr val="000000"/>
                </a:solidFill>
                <a:latin typeface="Montserrat Classic"/>
              </a:rPr>
              <a:t> </a:t>
            </a:r>
            <a:r>
              <a:rPr lang="en-US" sz="2100" dirty="0" err="1">
                <a:solidFill>
                  <a:srgbClr val="000000"/>
                </a:solidFill>
                <a:latin typeface="Montserrat Classic"/>
              </a:rPr>
              <a:t>Ibraimova</a:t>
            </a:r>
            <a:r>
              <a:rPr lang="en-US" sz="2100" dirty="0">
                <a:solidFill>
                  <a:srgbClr val="000000"/>
                </a:solidFill>
                <a:latin typeface="Montserrat Classic"/>
              </a:rPr>
              <a:t>      </a:t>
            </a:r>
            <a:r>
              <a:rPr lang="en-US" sz="2100" dirty="0" err="1">
                <a:solidFill>
                  <a:srgbClr val="000000"/>
                </a:solidFill>
                <a:latin typeface="Montserrat Classic"/>
              </a:rPr>
              <a:t>Aigerim</a:t>
            </a:r>
            <a:r>
              <a:rPr lang="en-US" sz="2100" dirty="0">
                <a:solidFill>
                  <a:srgbClr val="000000"/>
                </a:solidFill>
                <a:latin typeface="Montserrat Classic"/>
              </a:rPr>
              <a:t> </a:t>
            </a:r>
            <a:r>
              <a:rPr lang="en-US" sz="2100" dirty="0" err="1">
                <a:solidFill>
                  <a:srgbClr val="000000"/>
                </a:solidFill>
                <a:latin typeface="Montserrat Classic"/>
              </a:rPr>
              <a:t>Naizabekova</a:t>
            </a:r>
            <a:endParaRPr lang="en-US" sz="2100" dirty="0">
              <a:solidFill>
                <a:srgbClr val="000000"/>
              </a:solidFill>
              <a:latin typeface="Montserrat Classic"/>
            </a:endParaRPr>
          </a:p>
        </p:txBody>
      </p:sp>
      <p:sp>
        <p:nvSpPr>
          <p:cNvPr id="21" name="TextBox 21"/>
          <p:cNvSpPr txBox="1"/>
          <p:nvPr/>
        </p:nvSpPr>
        <p:spPr>
          <a:xfrm>
            <a:off x="1813684" y="2227852"/>
            <a:ext cx="5863789" cy="493649"/>
          </a:xfrm>
          <a:prstGeom prst="rect">
            <a:avLst/>
          </a:prstGeom>
        </p:spPr>
        <p:txBody>
          <a:bodyPr lIns="0" tIns="0" rIns="0" bIns="0" rtlCol="0" anchor="t">
            <a:spAutoFit/>
          </a:bodyPr>
          <a:lstStyle/>
          <a:p>
            <a:pPr>
              <a:lnSpc>
                <a:spcPts val="4377"/>
              </a:lnSpc>
            </a:pPr>
            <a:r>
              <a:rPr lang="en-US" sz="2199" spc="1016" dirty="0">
                <a:solidFill>
                  <a:srgbClr val="93E90D"/>
                </a:solidFill>
                <a:latin typeface="Montserrat Classic Bold"/>
              </a:rPr>
              <a:t>PRESENTATION</a:t>
            </a:r>
          </a:p>
        </p:txBody>
      </p:sp>
      <p:sp>
        <p:nvSpPr>
          <p:cNvPr id="23" name="TextBox 22">
            <a:extLst>
              <a:ext uri="{FF2B5EF4-FFF2-40B4-BE49-F238E27FC236}">
                <a16:creationId xmlns:a16="http://schemas.microsoft.com/office/drawing/2014/main" id="{482BBC7F-4ED8-2E13-9973-CC867B881F5C}"/>
              </a:ext>
            </a:extLst>
          </p:cNvPr>
          <p:cNvSpPr txBox="1"/>
          <p:nvPr/>
        </p:nvSpPr>
        <p:spPr>
          <a:xfrm>
            <a:off x="5016012" y="7362172"/>
            <a:ext cx="11755314" cy="416011"/>
          </a:xfrm>
          <a:prstGeom prst="rect">
            <a:avLst/>
          </a:prstGeom>
          <a:noFill/>
        </p:spPr>
        <p:txBody>
          <a:bodyPr wrap="square">
            <a:spAutoFit/>
          </a:bodyPr>
          <a:lstStyle/>
          <a:p>
            <a:pPr>
              <a:lnSpc>
                <a:spcPts val="2940"/>
              </a:lnSpc>
            </a:pPr>
            <a:endParaRPr lang="en-US" sz="1800" dirty="0">
              <a:solidFill>
                <a:srgbClr val="000000"/>
              </a:solidFill>
              <a:latin typeface="Montserrat Classic"/>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15800" y="4163284"/>
            <a:ext cx="11017748" cy="1101774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4191000" y="2476297"/>
            <a:ext cx="304800" cy="319498"/>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G" dirty="0"/>
          </a:p>
          <a:p>
            <a:endParaRPr lang="en-KG" dirty="0"/>
          </a:p>
          <a:p>
            <a:endParaRPr lang="en-KG" dirty="0"/>
          </a:p>
          <a:p>
            <a:endParaRPr lang="en-KG" dirty="0"/>
          </a:p>
          <a:p>
            <a:endParaRPr lang="en-KG" dirty="0"/>
          </a:p>
          <a:p>
            <a:endParaRPr lang="en-KG" dirty="0"/>
          </a:p>
        </p:txBody>
      </p:sp>
      <p:sp>
        <p:nvSpPr>
          <p:cNvPr id="15" name="Freeform 15"/>
          <p:cNvSpPr/>
          <p:nvPr/>
        </p:nvSpPr>
        <p:spPr>
          <a:xfrm>
            <a:off x="8854604" y="8258178"/>
            <a:ext cx="289396" cy="268966"/>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16" name="Freeform 16"/>
          <p:cNvSpPr/>
          <p:nvPr/>
        </p:nvSpPr>
        <p:spPr>
          <a:xfrm>
            <a:off x="3435867" y="740756"/>
            <a:ext cx="505996" cy="515665"/>
          </a:xfrm>
          <a:custGeom>
            <a:avLst/>
            <a:gdLst/>
            <a:ahLst/>
            <a:cxnLst/>
            <a:rect l="l" t="t" r="r" b="b"/>
            <a:pathLst>
              <a:path w="505996" h="515665">
                <a:moveTo>
                  <a:pt x="0" y="0"/>
                </a:moveTo>
                <a:lnTo>
                  <a:pt x="505996" y="0"/>
                </a:lnTo>
                <a:lnTo>
                  <a:pt x="505996" y="515666"/>
                </a:lnTo>
                <a:lnTo>
                  <a:pt x="0" y="515666"/>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a:off x="1066800" y="8258179"/>
            <a:ext cx="1219200" cy="1186120"/>
            <a:chOff x="0" y="0"/>
            <a:chExt cx="736600" cy="812800"/>
          </a:xfrm>
        </p:grpSpPr>
        <p:sp>
          <p:nvSpPr>
            <p:cNvPr id="18" name="Freeform 18"/>
            <p:cNvSpPr/>
            <p:nvPr/>
          </p:nvSpPr>
          <p:spPr>
            <a:xfrm>
              <a:off x="0" y="0"/>
              <a:ext cx="7366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0" name="Freeform 20"/>
          <p:cNvSpPr/>
          <p:nvPr/>
        </p:nvSpPr>
        <p:spPr>
          <a:xfrm>
            <a:off x="1328331" y="8711894"/>
            <a:ext cx="742832" cy="350219"/>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640055" y="657271"/>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8"/>
            <a:stretch>
              <a:fillRect/>
            </a:stretch>
          </a:blipFill>
        </p:spPr>
      </p:sp>
      <p:sp>
        <p:nvSpPr>
          <p:cNvPr id="26" name="TextBox 26"/>
          <p:cNvSpPr txBox="1"/>
          <p:nvPr/>
        </p:nvSpPr>
        <p:spPr>
          <a:xfrm>
            <a:off x="5999955" y="3209876"/>
            <a:ext cx="7633306" cy="615553"/>
          </a:xfrm>
          <a:prstGeom prst="rect">
            <a:avLst/>
          </a:prstGeom>
        </p:spPr>
        <p:txBody>
          <a:bodyPr wrap="square" lIns="0" tIns="0" rIns="0" bIns="0" rtlCol="0" anchor="t">
            <a:spAutoFit/>
          </a:bodyPr>
          <a:lstStyle/>
          <a:p>
            <a:br>
              <a:rPr lang="en-US" sz="2000" dirty="0"/>
            </a:br>
            <a:endParaRPr lang="en-US" sz="2000" dirty="0">
              <a:solidFill>
                <a:srgbClr val="000000"/>
              </a:solidFill>
              <a:latin typeface="Montserrat"/>
            </a:endParaRPr>
          </a:p>
        </p:txBody>
      </p:sp>
      <p:sp>
        <p:nvSpPr>
          <p:cNvPr id="30" name="TextBox 30"/>
          <p:cNvSpPr txBox="1"/>
          <p:nvPr/>
        </p:nvSpPr>
        <p:spPr>
          <a:xfrm>
            <a:off x="6507943" y="779836"/>
            <a:ext cx="6236728" cy="622935"/>
          </a:xfrm>
          <a:prstGeom prst="rect">
            <a:avLst/>
          </a:prstGeom>
        </p:spPr>
        <p:txBody>
          <a:bodyPr lIns="0" tIns="0" rIns="0" bIns="0" rtlCol="0" anchor="t">
            <a:spAutoFit/>
          </a:bodyPr>
          <a:lstStyle/>
          <a:p>
            <a:pPr>
              <a:lnSpc>
                <a:spcPts val="4770"/>
              </a:lnSpc>
            </a:pPr>
            <a:r>
              <a:rPr lang="en-US" sz="4500" dirty="0">
                <a:solidFill>
                  <a:srgbClr val="000000"/>
                </a:solidFill>
                <a:latin typeface="Montserrat Classic Bold"/>
              </a:rPr>
              <a:t>Code Overview</a:t>
            </a:r>
          </a:p>
        </p:txBody>
      </p:sp>
      <p:sp>
        <p:nvSpPr>
          <p:cNvPr id="31" name="TextBox 31"/>
          <p:cNvSpPr txBox="1"/>
          <p:nvPr/>
        </p:nvSpPr>
        <p:spPr>
          <a:xfrm>
            <a:off x="1322691" y="842702"/>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7" name="TextBox 6">
            <a:extLst>
              <a:ext uri="{FF2B5EF4-FFF2-40B4-BE49-F238E27FC236}">
                <a16:creationId xmlns:a16="http://schemas.microsoft.com/office/drawing/2014/main" id="{D6C9107D-CABA-E49C-9D63-66AF9E867A89}"/>
              </a:ext>
            </a:extLst>
          </p:cNvPr>
          <p:cNvSpPr txBox="1"/>
          <p:nvPr/>
        </p:nvSpPr>
        <p:spPr>
          <a:xfrm>
            <a:off x="4512527" y="3517652"/>
            <a:ext cx="10092449" cy="4285147"/>
          </a:xfrm>
          <a:prstGeom prst="rect">
            <a:avLst/>
          </a:prstGeom>
          <a:noFill/>
        </p:spPr>
        <p:txBody>
          <a:bodyPr wrap="square">
            <a:spAutoFit/>
          </a:bodyPr>
          <a:lstStyle/>
          <a:p>
            <a:pPr>
              <a:lnSpc>
                <a:spcPts val="3000"/>
              </a:lnSpc>
            </a:pPr>
            <a:r>
              <a:rPr lang="en-US" sz="1800" b="1" dirty="0" err="1">
                <a:solidFill>
                  <a:srgbClr val="000000"/>
                </a:solidFill>
                <a:latin typeface="Montserrat"/>
              </a:rPr>
              <a:t>HelloApplication</a:t>
            </a:r>
            <a:endParaRPr lang="en-US" sz="1800" b="1" dirty="0">
              <a:solidFill>
                <a:srgbClr val="000000"/>
              </a:solidFill>
              <a:latin typeface="Montserrat"/>
            </a:endParaRPr>
          </a:p>
          <a:p>
            <a:pPr>
              <a:lnSpc>
                <a:spcPts val="3000"/>
              </a:lnSpc>
            </a:pPr>
            <a:r>
              <a:rPr lang="en-US" sz="1800" b="1" dirty="0" err="1">
                <a:solidFill>
                  <a:srgbClr val="000000"/>
                </a:solidFill>
                <a:latin typeface="Montserrat"/>
              </a:rPr>
              <a:t>HelloController</a:t>
            </a:r>
            <a:endParaRPr lang="en-US" sz="1800" b="1" dirty="0">
              <a:solidFill>
                <a:srgbClr val="000000"/>
              </a:solidFill>
              <a:latin typeface="Montserrat"/>
            </a:endParaRPr>
          </a:p>
          <a:p>
            <a:pPr>
              <a:lnSpc>
                <a:spcPts val="3000"/>
              </a:lnSpc>
            </a:pPr>
            <a:r>
              <a:rPr lang="en-US" sz="1800" b="1" dirty="0">
                <a:latin typeface=""/>
              </a:rPr>
              <a:t>HRS</a:t>
            </a:r>
            <a:r>
              <a:rPr lang="en-US" sz="1800" b="1" i="0" dirty="0">
                <a:effectLst/>
                <a:latin typeface=""/>
              </a:rPr>
              <a:t>(Main Class)</a:t>
            </a:r>
            <a:r>
              <a:rPr lang="en-US" sz="1800" b="1" dirty="0">
                <a:solidFill>
                  <a:srgbClr val="000000"/>
                </a:solidFill>
                <a:latin typeface=""/>
              </a:rPr>
              <a:t> class:</a:t>
            </a:r>
          </a:p>
          <a:p>
            <a:pPr marL="285750" indent="-285750">
              <a:lnSpc>
                <a:spcPts val="3000"/>
              </a:lnSpc>
              <a:buFont typeface="Arial" panose="020B0604020202020204" pitchFamily="34" charset="0"/>
              <a:buChar char="•"/>
            </a:pPr>
            <a:r>
              <a:rPr lang="en-US" dirty="0">
                <a:solidFill>
                  <a:srgbClr val="000000"/>
                </a:solidFill>
                <a:latin typeface="Montserrat"/>
              </a:rPr>
              <a:t>. Processes user input, directs data flow within the application, and integrates patient and doctor functions.</a:t>
            </a:r>
          </a:p>
          <a:p>
            <a:pPr marL="285750" indent="-285750">
              <a:lnSpc>
                <a:spcPts val="3000"/>
              </a:lnSpc>
              <a:buFont typeface="Arial" panose="020B0604020202020204" pitchFamily="34" charset="0"/>
              <a:buChar char="•"/>
            </a:pPr>
            <a:r>
              <a:rPr lang="en-US" dirty="0">
                <a:solidFill>
                  <a:srgbClr val="000000"/>
                </a:solidFill>
                <a:latin typeface="Montserrat"/>
              </a:rPr>
              <a:t>Includes a method for booking appointments and checking doctor availability.</a:t>
            </a:r>
          </a:p>
          <a:p>
            <a:pPr>
              <a:lnSpc>
                <a:spcPts val="3000"/>
              </a:lnSpc>
            </a:pPr>
            <a:r>
              <a:rPr lang="en-US" sz="1800" b="1" dirty="0">
                <a:solidFill>
                  <a:srgbClr val="000000"/>
                </a:solidFill>
                <a:latin typeface="Montserrat"/>
              </a:rPr>
              <a:t>Doctors class:</a:t>
            </a:r>
          </a:p>
          <a:p>
            <a:pPr marL="285750" indent="-285750">
              <a:lnSpc>
                <a:spcPts val="3000"/>
              </a:lnSpc>
              <a:buFont typeface="Arial" panose="020B0604020202020204" pitchFamily="34" charset="0"/>
              <a:buChar char="•"/>
            </a:pPr>
            <a:r>
              <a:rPr lang="en-US" dirty="0">
                <a:solidFill>
                  <a:srgbClr val="000000"/>
                </a:solidFill>
                <a:latin typeface="Montserrat"/>
              </a:rPr>
              <a:t>Manages viewing all doctors and checking the availability of a specific doctor. </a:t>
            </a:r>
          </a:p>
          <a:p>
            <a:pPr>
              <a:lnSpc>
                <a:spcPts val="3000"/>
              </a:lnSpc>
            </a:pPr>
            <a:r>
              <a:rPr lang="en-US" sz="1800" b="1" dirty="0">
                <a:solidFill>
                  <a:srgbClr val="000000"/>
                </a:solidFill>
                <a:latin typeface="Montserrat"/>
              </a:rPr>
              <a:t>Patients class:</a:t>
            </a:r>
          </a:p>
          <a:p>
            <a:pPr marL="285750" indent="-285750">
              <a:lnSpc>
                <a:spcPts val="3000"/>
              </a:lnSpc>
              <a:buFont typeface="Arial" panose="020B0604020202020204" pitchFamily="34" charset="0"/>
              <a:buChar char="•"/>
            </a:pPr>
            <a:r>
              <a:rPr lang="en-US" dirty="0">
                <a:solidFill>
                  <a:srgbClr val="000000"/>
                </a:solidFill>
                <a:latin typeface="Montserrat"/>
              </a:rPr>
              <a:t>Functionality is adding patients, viewing patient info and checking the existence of patient ID.</a:t>
            </a:r>
          </a:p>
        </p:txBody>
      </p:sp>
      <p:sp>
        <p:nvSpPr>
          <p:cNvPr id="9" name="TextBox 8">
            <a:extLst>
              <a:ext uri="{FF2B5EF4-FFF2-40B4-BE49-F238E27FC236}">
                <a16:creationId xmlns:a16="http://schemas.microsoft.com/office/drawing/2014/main" id="{24F552C5-1BAD-399D-4341-C5B1E1CCC300}"/>
              </a:ext>
            </a:extLst>
          </p:cNvPr>
          <p:cNvSpPr txBox="1"/>
          <p:nvPr/>
        </p:nvSpPr>
        <p:spPr>
          <a:xfrm>
            <a:off x="4572000" y="2365216"/>
            <a:ext cx="4572000" cy="516936"/>
          </a:xfrm>
          <a:prstGeom prst="rect">
            <a:avLst/>
          </a:prstGeom>
          <a:noFill/>
        </p:spPr>
        <p:txBody>
          <a:bodyPr wrap="square">
            <a:spAutoFit/>
          </a:bodyPr>
          <a:lstStyle/>
          <a:p>
            <a:pPr>
              <a:lnSpc>
                <a:spcPts val="3499"/>
              </a:lnSpc>
            </a:pPr>
            <a:r>
              <a:rPr lang="en-US" sz="2600" b="1" dirty="0">
                <a:effectLst/>
                <a:cs typeface="Arial Narrow" panose="020B0604020202020204" pitchFamily="34" charset="0"/>
              </a:rPr>
              <a:t>Main Modules/Components</a:t>
            </a:r>
            <a:r>
              <a:rPr lang="en-US" sz="2600" b="1" i="1" dirty="0">
                <a:effectLst/>
              </a:rPr>
              <a:t>:</a:t>
            </a:r>
            <a:endParaRPr lang="en-US" sz="2600" b="1" i="1" dirty="0"/>
          </a:p>
        </p:txBody>
      </p:sp>
      <p:grpSp>
        <p:nvGrpSpPr>
          <p:cNvPr id="10" name="Group 22">
            <a:extLst>
              <a:ext uri="{FF2B5EF4-FFF2-40B4-BE49-F238E27FC236}">
                <a16:creationId xmlns:a16="http://schemas.microsoft.com/office/drawing/2014/main" id="{62A3D2BD-2CAB-8F59-5EE4-0E6760426B5E}"/>
              </a:ext>
            </a:extLst>
          </p:cNvPr>
          <p:cNvGrpSpPr/>
          <p:nvPr/>
        </p:nvGrpSpPr>
        <p:grpSpPr>
          <a:xfrm>
            <a:off x="16428635" y="-545006"/>
            <a:ext cx="2585802" cy="2585802"/>
            <a:chOff x="0" y="0"/>
            <a:chExt cx="812800" cy="812800"/>
          </a:xfrm>
        </p:grpSpPr>
        <p:sp>
          <p:nvSpPr>
            <p:cNvPr id="11" name="Freeform 23">
              <a:extLst>
                <a:ext uri="{FF2B5EF4-FFF2-40B4-BE49-F238E27FC236}">
                  <a16:creationId xmlns:a16="http://schemas.microsoft.com/office/drawing/2014/main" id="{24FD0CBB-32CB-B7B8-0F6F-064F3627D3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KG" dirty="0">
                <a:solidFill>
                  <a:srgbClr val="00B050"/>
                </a:solidFill>
              </a:endParaRPr>
            </a:p>
          </p:txBody>
        </p:sp>
        <p:sp>
          <p:nvSpPr>
            <p:cNvPr id="32" name="TextBox 24">
              <a:extLst>
                <a:ext uri="{FF2B5EF4-FFF2-40B4-BE49-F238E27FC236}">
                  <a16:creationId xmlns:a16="http://schemas.microsoft.com/office/drawing/2014/main" id="{2D85BA7D-2A6B-2E30-A1A9-EB76BC694399}"/>
                </a:ext>
              </a:extLst>
            </p:cNvPr>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33" name="Group 5">
            <a:extLst>
              <a:ext uri="{FF2B5EF4-FFF2-40B4-BE49-F238E27FC236}">
                <a16:creationId xmlns:a16="http://schemas.microsoft.com/office/drawing/2014/main" id="{E0601EEA-5913-C180-A0F2-68D87B7464E2}"/>
              </a:ext>
            </a:extLst>
          </p:cNvPr>
          <p:cNvGrpSpPr/>
          <p:nvPr/>
        </p:nvGrpSpPr>
        <p:grpSpPr>
          <a:xfrm rot="5400000">
            <a:off x="17014644" y="8552576"/>
            <a:ext cx="643831" cy="1902880"/>
            <a:chOff x="0" y="0"/>
            <a:chExt cx="660400" cy="1951851"/>
          </a:xfrm>
        </p:grpSpPr>
        <p:sp>
          <p:nvSpPr>
            <p:cNvPr id="34" name="Freeform 6">
              <a:extLst>
                <a:ext uri="{FF2B5EF4-FFF2-40B4-BE49-F238E27FC236}">
                  <a16:creationId xmlns:a16="http://schemas.microsoft.com/office/drawing/2014/main" id="{2C0B63C0-D959-44F9-26B1-0ED0DBBF6EED}"/>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chemeClr val="tx1"/>
            </a:solidFill>
          </p:spPr>
          <p:txBody>
            <a:bodyPr/>
            <a:lstStyle/>
            <a:p>
              <a:endParaRPr lang="en-KG" dirty="0"/>
            </a:p>
          </p:txBody>
        </p:sp>
        <p:sp>
          <p:nvSpPr>
            <p:cNvPr id="35" name="TextBox 7">
              <a:extLst>
                <a:ext uri="{FF2B5EF4-FFF2-40B4-BE49-F238E27FC236}">
                  <a16:creationId xmlns:a16="http://schemas.microsoft.com/office/drawing/2014/main" id="{8D8622B0-2BAC-21F6-CACF-C046CA6F6D1E}"/>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36" name="Group 8">
            <a:extLst>
              <a:ext uri="{FF2B5EF4-FFF2-40B4-BE49-F238E27FC236}">
                <a16:creationId xmlns:a16="http://schemas.microsoft.com/office/drawing/2014/main" id="{4B978245-684C-E375-AE1F-649212151BAA}"/>
              </a:ext>
            </a:extLst>
          </p:cNvPr>
          <p:cNvGrpSpPr/>
          <p:nvPr/>
        </p:nvGrpSpPr>
        <p:grpSpPr>
          <a:xfrm>
            <a:off x="16385119" y="9182101"/>
            <a:ext cx="643732" cy="643732"/>
            <a:chOff x="0" y="0"/>
            <a:chExt cx="812800" cy="812800"/>
          </a:xfrm>
          <a:solidFill>
            <a:schemeClr val="tx1"/>
          </a:solidFill>
        </p:grpSpPr>
        <p:sp>
          <p:nvSpPr>
            <p:cNvPr id="37" name="Freeform 9">
              <a:extLst>
                <a:ext uri="{FF2B5EF4-FFF2-40B4-BE49-F238E27FC236}">
                  <a16:creationId xmlns:a16="http://schemas.microsoft.com/office/drawing/2014/main" id="{FD04B269-6C88-4E18-9B62-ABAF70EC577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38" name="TextBox 10">
              <a:extLst>
                <a:ext uri="{FF2B5EF4-FFF2-40B4-BE49-F238E27FC236}">
                  <a16:creationId xmlns:a16="http://schemas.microsoft.com/office/drawing/2014/main" id="{A3D475CC-1706-0308-7B08-DF0CFEC250A5}"/>
                </a:ext>
              </a:extLst>
            </p:cNvPr>
            <p:cNvSpPr txBox="1"/>
            <p:nvPr/>
          </p:nvSpPr>
          <p:spPr>
            <a:xfrm>
              <a:off x="76200" y="85725"/>
              <a:ext cx="660400" cy="650875"/>
            </a:xfrm>
            <a:prstGeom prst="rect">
              <a:avLst/>
            </a:prstGeom>
            <a:grpFill/>
          </p:spPr>
          <p:txBody>
            <a:bodyPr lIns="50800" tIns="50800" rIns="50800" bIns="50800" rtlCol="0" anchor="ctr"/>
            <a:lstStyle/>
            <a:p>
              <a:pPr algn="ctr">
                <a:lnSpc>
                  <a:spcPts val="2220"/>
                </a:lnSpc>
              </a:pPr>
              <a:endParaRPr/>
            </a:p>
          </p:txBody>
        </p:sp>
      </p:grpSp>
      <p:sp>
        <p:nvSpPr>
          <p:cNvPr id="39" name="Freeform 11">
            <a:extLst>
              <a:ext uri="{FF2B5EF4-FFF2-40B4-BE49-F238E27FC236}">
                <a16:creationId xmlns:a16="http://schemas.microsoft.com/office/drawing/2014/main" id="{686661C2-13EE-5C0A-2FF3-76BB0ABD2F8D}"/>
              </a:ext>
            </a:extLst>
          </p:cNvPr>
          <p:cNvSpPr/>
          <p:nvPr/>
        </p:nvSpPr>
        <p:spPr>
          <a:xfrm>
            <a:off x="16521277" y="9289997"/>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5">
            <a:extLst>
              <a:ext uri="{FF2B5EF4-FFF2-40B4-BE49-F238E27FC236}">
                <a16:creationId xmlns:a16="http://schemas.microsoft.com/office/drawing/2014/main" id="{2CA002B2-AFDC-C5ED-E334-09A53E3F2433}"/>
              </a:ext>
            </a:extLst>
          </p:cNvPr>
          <p:cNvGrpSpPr/>
          <p:nvPr/>
        </p:nvGrpSpPr>
        <p:grpSpPr>
          <a:xfrm rot="16200000">
            <a:off x="629524" y="-489317"/>
            <a:ext cx="643831" cy="1902880"/>
            <a:chOff x="0" y="0"/>
            <a:chExt cx="660400" cy="1951851"/>
          </a:xfrm>
        </p:grpSpPr>
        <p:sp>
          <p:nvSpPr>
            <p:cNvPr id="12" name="Freeform 6">
              <a:extLst>
                <a:ext uri="{FF2B5EF4-FFF2-40B4-BE49-F238E27FC236}">
                  <a16:creationId xmlns:a16="http://schemas.microsoft.com/office/drawing/2014/main" id="{B9B92561-B6E9-5F4A-542D-E1BE157D3AA3}"/>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13" name="TextBox 7">
              <a:extLst>
                <a:ext uri="{FF2B5EF4-FFF2-40B4-BE49-F238E27FC236}">
                  <a16:creationId xmlns:a16="http://schemas.microsoft.com/office/drawing/2014/main" id="{6413263F-C27E-C1CD-CE1A-62909E0DC394}"/>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sp>
        <p:nvSpPr>
          <p:cNvPr id="5" name="TextBox 4">
            <a:extLst>
              <a:ext uri="{FF2B5EF4-FFF2-40B4-BE49-F238E27FC236}">
                <a16:creationId xmlns:a16="http://schemas.microsoft.com/office/drawing/2014/main" id="{9AFA7073-E901-A688-6285-7B18DD57A8CE}"/>
              </a:ext>
            </a:extLst>
          </p:cNvPr>
          <p:cNvSpPr txBox="1"/>
          <p:nvPr/>
        </p:nvSpPr>
        <p:spPr>
          <a:xfrm>
            <a:off x="1981200" y="514636"/>
            <a:ext cx="6248400" cy="10064294"/>
          </a:xfrm>
          <a:prstGeom prst="rect">
            <a:avLst/>
          </a:prstGeom>
          <a:noFill/>
        </p:spPr>
        <p:txBody>
          <a:bodyPr wrap="square">
            <a:spAutoFit/>
          </a:bodyPr>
          <a:lstStyle/>
          <a:p>
            <a:r>
              <a:rPr lang="en-US" sz="1000" b="0" dirty="0">
                <a:solidFill>
                  <a:srgbClr val="569CD6"/>
                </a:solidFill>
                <a:effectLst/>
                <a:latin typeface="Menlo" panose="020B0609030804020204" pitchFamily="49" charset="0"/>
              </a:rPr>
              <a:t>package</a:t>
            </a:r>
            <a:r>
              <a:rPr lang="en-US" sz="1000" b="0" dirty="0">
                <a:solidFill>
                  <a:srgbClr val="CCCCCC"/>
                </a:solidFill>
                <a:effectLst/>
                <a:latin typeface="Menlo" panose="020B0609030804020204" pitchFamily="49" charset="0"/>
              </a:rPr>
              <a:t> </a:t>
            </a:r>
            <a:r>
              <a:rPr lang="en-US" sz="1000" b="0" dirty="0" err="1">
                <a:solidFill>
                  <a:srgbClr val="D4D4D4"/>
                </a:solidFill>
                <a:effectLst/>
                <a:latin typeface="Menlo" panose="020B0609030804020204" pitchFamily="49" charset="0"/>
              </a:rPr>
              <a:t>com.example.hrs</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D4D4D4"/>
                </a:solidFill>
                <a:effectLst/>
                <a:latin typeface="Menlo" panose="020B0609030804020204" pitchFamily="49" charset="0"/>
              </a:rPr>
              <a:t>java.sql</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D4D4D4"/>
                </a:solidFill>
                <a:effectLst/>
                <a:latin typeface="Menlo" panose="020B0609030804020204" pitchFamily="49" charset="0"/>
              </a:rPr>
              <a:t>java.util.Scanner</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class</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HRS</a:t>
            </a:r>
            <a:r>
              <a:rPr lang="en-US" sz="1000" b="0" dirty="0">
                <a:solidFill>
                  <a:srgbClr val="CCCCCC"/>
                </a:solidFill>
                <a:effectLst/>
                <a:latin typeface="Menlo" panose="020B0609030804020204" pitchFamily="49" charset="0"/>
              </a:rPr>
              <a:t> {</a:t>
            </a:r>
          </a:p>
          <a:p>
            <a:r>
              <a:rPr lang="en-US" sz="1000" b="0" dirty="0">
                <a:solidFill>
                  <a:srgbClr val="569CD6"/>
                </a:solidFill>
                <a:effectLst/>
                <a:latin typeface="Menlo" panose="020B0609030804020204" pitchFamily="49" charset="0"/>
              </a:rPr>
              <a:t>private</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final</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url</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a:t>
            </a:r>
            <a:r>
              <a:rPr lang="en-US" sz="1000" b="0" dirty="0" err="1">
                <a:solidFill>
                  <a:srgbClr val="CE9178"/>
                </a:solidFill>
                <a:effectLst/>
                <a:latin typeface="Menlo" panose="020B0609030804020204" pitchFamily="49" charset="0"/>
              </a:rPr>
              <a:t>jdbc:postgresql</a:t>
            </a:r>
            <a:r>
              <a:rPr lang="en-US" sz="1000" b="0" dirty="0">
                <a:solidFill>
                  <a:srgbClr val="CE9178"/>
                </a:solidFill>
                <a:effectLst/>
                <a:latin typeface="Menlo" panose="020B0609030804020204" pitchFamily="49" charset="0"/>
              </a:rPr>
              <a:t>://localhost/</a:t>
            </a:r>
            <a:r>
              <a:rPr lang="en-US" sz="1000" b="0" dirty="0" err="1">
                <a:solidFill>
                  <a:srgbClr val="CE9178"/>
                </a:solidFill>
                <a:effectLst/>
                <a:latin typeface="Menlo" panose="020B0609030804020204" pitchFamily="49" charset="0"/>
              </a:rPr>
              <a:t>hrs</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private</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final</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username</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a:t>
            </a:r>
            <a:r>
              <a:rPr lang="en-US" sz="1000" b="0" dirty="0" err="1">
                <a:solidFill>
                  <a:srgbClr val="CE9178"/>
                </a:solidFill>
                <a:effectLst/>
                <a:latin typeface="Menlo" panose="020B0609030804020204" pitchFamily="49" charset="0"/>
              </a:rPr>
              <a:t>postgres</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private</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final</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password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a:t>
            </a:r>
            <a:r>
              <a:rPr lang="en-US" sz="1000" b="0" dirty="0" err="1">
                <a:solidFill>
                  <a:srgbClr val="CE9178"/>
                </a:solidFill>
                <a:effectLst/>
                <a:latin typeface="Menlo" panose="020B0609030804020204" pitchFamily="49" charset="0"/>
              </a:rPr>
              <a:t>postgres</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void</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main</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args</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Class</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forName</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t>
            </a:r>
            <a:r>
              <a:rPr lang="en-US" sz="1000" b="0" dirty="0" err="1">
                <a:solidFill>
                  <a:srgbClr val="CE9178"/>
                </a:solidFill>
                <a:effectLst/>
                <a:latin typeface="Menlo" panose="020B0609030804020204" pitchFamily="49" charset="0"/>
              </a:rPr>
              <a:t>org.postgresql.Driver</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ClassNotFoundException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4EC9B0"/>
                </a:solidFill>
                <a:effectLst/>
                <a:latin typeface="Menlo" panose="020B0609030804020204" pitchFamily="49" charset="0"/>
              </a:rPr>
              <a:t>Scanner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scanner</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586C0"/>
                </a:solidFill>
                <a:effectLst/>
                <a:latin typeface="Menlo" panose="020B0609030804020204" pitchFamily="49" charset="0"/>
              </a:rPr>
              <a:t>new</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Scanner</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in</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DriverManager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getConnection</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url</a:t>
            </a:r>
            <a:r>
              <a:rPr lang="en-US" sz="1000" b="0" dirty="0">
                <a:solidFill>
                  <a:srgbClr val="CCCCCC"/>
                </a:solidFill>
                <a:effectLst/>
                <a:latin typeface="Menlo" panose="020B0609030804020204" pitchFamily="49" charset="0"/>
              </a:rPr>
              <a:t>, username, password);</a:t>
            </a:r>
          </a:p>
          <a:p>
            <a:r>
              <a:rPr lang="en-US" sz="1000" b="0" dirty="0">
                <a:solidFill>
                  <a:srgbClr val="4EC9B0"/>
                </a:solidFill>
                <a:effectLst/>
                <a:latin typeface="Menlo" panose="020B0609030804020204" pitchFamily="49" charset="0"/>
              </a:rPr>
              <a:t>Patient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patient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586C0"/>
                </a:solidFill>
                <a:effectLst/>
                <a:latin typeface="Menlo" panose="020B0609030804020204" pitchFamily="49" charset="0"/>
              </a:rPr>
              <a:t>new</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Patient</a:t>
            </a:r>
            <a:r>
              <a:rPr lang="en-US" sz="1000" b="0" dirty="0">
                <a:solidFill>
                  <a:srgbClr val="CCCCCC"/>
                </a:solidFill>
                <a:effectLst/>
                <a:latin typeface="Menlo" panose="020B0609030804020204" pitchFamily="49" charset="0"/>
              </a:rPr>
              <a:t>(con, scanner);</a:t>
            </a:r>
          </a:p>
          <a:p>
            <a:r>
              <a:rPr lang="en-US" sz="1000" b="0" dirty="0">
                <a:solidFill>
                  <a:srgbClr val="4EC9B0"/>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586C0"/>
                </a:solidFill>
                <a:effectLst/>
                <a:latin typeface="Menlo" panose="020B0609030804020204" pitchFamily="49" charset="0"/>
              </a:rPr>
              <a:t>new</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Doctor</a:t>
            </a:r>
            <a:r>
              <a:rPr lang="en-US" sz="1000" b="0" dirty="0">
                <a:solidFill>
                  <a:srgbClr val="CCCCCC"/>
                </a:solidFill>
                <a:effectLst/>
                <a:latin typeface="Menlo" panose="020B0609030804020204" pitchFamily="49" charset="0"/>
              </a:rPr>
              <a:t>(con);</a:t>
            </a:r>
          </a:p>
          <a:p>
            <a:r>
              <a:rPr lang="en-US" sz="1000" b="0" dirty="0">
                <a:solidFill>
                  <a:srgbClr val="C586C0"/>
                </a:solidFill>
                <a:effectLst/>
                <a:latin typeface="Menlo" panose="020B0609030804020204" pitchFamily="49" charset="0"/>
              </a:rPr>
              <a:t>while</a:t>
            </a:r>
            <a:r>
              <a:rPr lang="en-US" sz="1000" b="0" dirty="0">
                <a:solidFill>
                  <a:srgbClr val="CCCCCC"/>
                </a:solidFill>
                <a:effectLst/>
                <a:latin typeface="Menlo" panose="020B0609030804020204" pitchFamily="49" charset="0"/>
              </a:rPr>
              <a:t>(</a:t>
            </a:r>
            <a:r>
              <a:rPr lang="en-US" sz="1000" b="0" dirty="0">
                <a:solidFill>
                  <a:srgbClr val="569CD6"/>
                </a:solidFill>
                <a:effectLst/>
                <a:latin typeface="Menlo" panose="020B0609030804020204" pitchFamily="49" charset="0"/>
              </a:rPr>
              <a:t>true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"Hospital Reservation System"</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"1. Add Patient"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"2. View Patients"</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"3. View Doctors"</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"4. Book Appointment"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"5. Exit"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your choice: "</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choice</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scanner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nextInt</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switch</a:t>
            </a:r>
            <a:r>
              <a:rPr lang="en-US" sz="1000" b="0" dirty="0">
                <a:solidFill>
                  <a:srgbClr val="CCCCCC"/>
                </a:solidFill>
                <a:effectLst/>
                <a:latin typeface="Menlo" panose="020B0609030804020204" pitchFamily="49" charset="0"/>
              </a:rPr>
              <a:t> (choice){</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1</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//Add patient</a:t>
            </a:r>
            <a:endParaRPr lang="en-US" sz="1000" b="0" dirty="0">
              <a:solidFill>
                <a:srgbClr val="CCCCCC"/>
              </a:solidFill>
              <a:effectLst/>
              <a:latin typeface="Menlo" panose="020B0609030804020204" pitchFamily="49" charset="0"/>
            </a:endParaRPr>
          </a:p>
          <a:p>
            <a:r>
              <a:rPr lang="en-US" sz="1000" b="0" dirty="0" err="1">
                <a:solidFill>
                  <a:srgbClr val="9CDCFE"/>
                </a:solidFill>
                <a:effectLst/>
                <a:latin typeface="Menlo" panose="020B0609030804020204" pitchFamily="49" charset="0"/>
              </a:rPr>
              <a:t>patient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addPatient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2</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//View patients</a:t>
            </a:r>
            <a:endParaRPr lang="en-US" sz="1000" b="0" dirty="0">
              <a:solidFill>
                <a:srgbClr val="CCCCCC"/>
              </a:solidFill>
              <a:effectLst/>
              <a:latin typeface="Menlo" panose="020B0609030804020204" pitchFamily="49" charset="0"/>
            </a:endParaRPr>
          </a:p>
          <a:p>
            <a:r>
              <a:rPr lang="en-US" sz="1000" b="0" dirty="0" err="1">
                <a:solidFill>
                  <a:srgbClr val="9CDCFE"/>
                </a:solidFill>
                <a:effectLst/>
                <a:latin typeface="Menlo" panose="020B0609030804020204" pitchFamily="49" charset="0"/>
              </a:rPr>
              <a:t>patient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viewPatient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3</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//View doctors</a:t>
            </a:r>
            <a:endParaRPr lang="en-US" sz="1000" b="0" dirty="0">
              <a:solidFill>
                <a:srgbClr val="CCCCCC"/>
              </a:solidFill>
              <a:effectLst/>
              <a:latin typeface="Menlo" panose="020B0609030804020204" pitchFamily="49" charset="0"/>
            </a:endParaRPr>
          </a:p>
          <a:p>
            <a:r>
              <a:rPr lang="en-US" sz="1000" b="0" dirty="0" err="1">
                <a:solidFill>
                  <a:srgbClr val="9CDCFE"/>
                </a:solidFill>
                <a:effectLst/>
                <a:latin typeface="Menlo" panose="020B0609030804020204" pitchFamily="49" charset="0"/>
              </a:rPr>
              <a:t>doctor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viewDoctor</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4</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//Book appointment</a:t>
            </a:r>
            <a:endParaRPr lang="en-US" sz="1000" b="0" dirty="0">
              <a:solidFill>
                <a:srgbClr val="CCCCCC"/>
              </a:solidFill>
              <a:effectLst/>
              <a:latin typeface="Menlo" panose="020B0609030804020204" pitchFamily="49" charset="0"/>
            </a:endParaRPr>
          </a:p>
          <a:p>
            <a:r>
              <a:rPr lang="en-US" sz="1000" b="0" dirty="0" err="1">
                <a:solidFill>
                  <a:srgbClr val="DCDCAA"/>
                </a:solidFill>
                <a:effectLst/>
                <a:latin typeface="Menlo" panose="020B0609030804020204" pitchFamily="49" charset="0"/>
              </a:rPr>
              <a:t>bookAppointment</a:t>
            </a:r>
            <a:r>
              <a:rPr lang="en-US" sz="1000" b="0" dirty="0">
                <a:solidFill>
                  <a:srgbClr val="CCCCCC"/>
                </a:solidFill>
                <a:effectLst/>
                <a:latin typeface="Menlo" panose="020B0609030804020204" pitchFamily="49" charset="0"/>
              </a:rPr>
              <a:t>(patient, doctor, con, scanner);</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5</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//Exit</a:t>
            </a:r>
            <a:endParaRPr lang="en-US" sz="1000" b="0" dirty="0">
              <a:solidFill>
                <a:srgbClr val="CCCCCC"/>
              </a:solidFill>
              <a:effectLst/>
              <a:latin typeface="Menlo" panose="020B0609030804020204" pitchFamily="49" charset="0"/>
            </a:endParaRP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default:</a:t>
            </a:r>
            <a:endParaRPr lang="en-US" sz="1000" b="0" dirty="0">
              <a:solidFill>
                <a:srgbClr val="CCCCCC"/>
              </a:solidFill>
              <a:effectLst/>
              <a:latin typeface="Menlo" panose="020B0609030804020204" pitchFamily="49" charset="0"/>
            </a:endParaRP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valid choice!!"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catch</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e</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printStackTrace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endParaRPr lang="en-US" sz="1100" b="0" dirty="0">
              <a:solidFill>
                <a:srgbClr val="CCCCCC"/>
              </a:solidFill>
              <a:effectLst/>
              <a:latin typeface="Menlo" panose="020B0609030804020204" pitchFamily="49" charset="0"/>
            </a:endParaRPr>
          </a:p>
          <a:p>
            <a:br>
              <a:rPr lang="en-US" sz="1100" b="0" dirty="0">
                <a:solidFill>
                  <a:srgbClr val="CCCCCC"/>
                </a:solidFill>
                <a:effectLst/>
                <a:latin typeface="Menlo" panose="020B0609030804020204" pitchFamily="49" charset="0"/>
              </a:rPr>
            </a:br>
            <a:endParaRPr lang="en-US" sz="1100"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70AF80BA-531D-9438-DAD3-6466B5ADAB07}"/>
              </a:ext>
            </a:extLst>
          </p:cNvPr>
          <p:cNvSpPr txBox="1"/>
          <p:nvPr/>
        </p:nvSpPr>
        <p:spPr>
          <a:xfrm>
            <a:off x="8093415" y="462123"/>
            <a:ext cx="9601200" cy="9310241"/>
          </a:xfrm>
          <a:prstGeom prst="rect">
            <a:avLst/>
          </a:prstGeom>
          <a:noFill/>
        </p:spPr>
        <p:txBody>
          <a:bodyPr wrap="square" rtlCol="0">
            <a:spAutoFit/>
          </a:bodyPr>
          <a:lstStyle/>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void</a:t>
            </a:r>
            <a:r>
              <a:rPr lang="en-US" sz="1000" b="0" dirty="0">
                <a:solidFill>
                  <a:srgbClr val="CCCCCC"/>
                </a:solidFill>
                <a:effectLst/>
                <a:latin typeface="Menlo" panose="020B0609030804020204" pitchFamily="49" charset="0"/>
              </a:rPr>
              <a:t> </a:t>
            </a:r>
            <a:r>
              <a:rPr lang="en-US" sz="1000" b="0" dirty="0" err="1">
                <a:solidFill>
                  <a:srgbClr val="DCDCAA"/>
                </a:solidFill>
                <a:effectLst/>
                <a:latin typeface="Menlo" panose="020B0609030804020204" pitchFamily="49" charset="0"/>
              </a:rPr>
              <a:t>bookAppointment</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Patient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patient</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Scanner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scanner</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patient ID: "</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patientId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scanner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nextInt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doctor ID: "</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doctorId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scanner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nextInt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appointment date (YYYY-MM-DD): "</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scanner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patient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getPatientById</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patientId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&amp;&amp;</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doctor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getDoctorById</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doctorId</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checkDoctorAvailability</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doctorId</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 con)){</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appointmentQuery</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"insert into appointments(</a:t>
            </a:r>
            <a:r>
              <a:rPr lang="en-US" sz="1000" b="0" dirty="0" err="1">
                <a:solidFill>
                  <a:srgbClr val="CE9178"/>
                </a:solidFill>
                <a:effectLst/>
                <a:latin typeface="Menlo" panose="020B0609030804020204" pitchFamily="49" charset="0"/>
              </a:rPr>
              <a:t>patient_id</a:t>
            </a:r>
            <a:r>
              <a:rPr lang="en-US" sz="1000" b="0" dirty="0">
                <a:solidFill>
                  <a:srgbClr val="CE9178"/>
                </a:solidFill>
                <a:effectLst/>
                <a:latin typeface="Menlo" panose="020B0609030804020204" pitchFamily="49" charset="0"/>
              </a:rPr>
              <a:t>, </a:t>
            </a:r>
            <a:r>
              <a:rPr lang="en-US" sz="1000" b="0" dirty="0" err="1">
                <a:solidFill>
                  <a:srgbClr val="CE9178"/>
                </a:solidFill>
                <a:effectLst/>
                <a:latin typeface="Menlo" panose="020B0609030804020204" pitchFamily="49" charset="0"/>
              </a:rPr>
              <a:t>doctor_id</a:t>
            </a:r>
            <a:r>
              <a:rPr lang="en-US" sz="1000" b="0" dirty="0">
                <a:solidFill>
                  <a:srgbClr val="CE9178"/>
                </a:solidFill>
                <a:effectLst/>
                <a:latin typeface="Menlo" panose="020B0609030804020204" pitchFamily="49" charset="0"/>
              </a:rPr>
              <a:t>, </a:t>
            </a:r>
            <a:r>
              <a:rPr lang="en-US" sz="1000" b="0" dirty="0" err="1">
                <a:solidFill>
                  <a:srgbClr val="CE9178"/>
                </a:solidFill>
                <a:effectLst/>
                <a:latin typeface="Menlo" panose="020B0609030804020204" pitchFamily="49" charset="0"/>
              </a:rPr>
              <a:t>appointment_date</a:t>
            </a:r>
            <a:r>
              <a:rPr lang="en-US" sz="1000" b="0" dirty="0">
                <a:solidFill>
                  <a:srgbClr val="CE9178"/>
                </a:solidFill>
                <a:effectLst/>
                <a:latin typeface="Menlo" panose="020B0609030804020204" pitchFamily="49" charset="0"/>
              </a:rPr>
              <a:t>) values (?, ?, ?)"</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con</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prepareStatement</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appointmentQuery</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setInt</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1</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patientId</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setInt</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2</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doctorId</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setString</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3</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rowsAffected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executeUpdate</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rowsAffected</a:t>
            </a:r>
            <a:r>
              <a:rPr lang="en-US" sz="1000" b="0" dirty="0">
                <a:solidFill>
                  <a:srgbClr val="D4D4D4"/>
                </a:solidFill>
                <a:effectLst/>
                <a:latin typeface="Menlo" panose="020B0609030804020204" pitchFamily="49" charset="0"/>
              </a:rPr>
              <a:t>&gt;</a:t>
            </a:r>
            <a:r>
              <a:rPr lang="en-US" sz="1000" b="0" dirty="0">
                <a:solidFill>
                  <a:srgbClr val="B5CEA8"/>
                </a:solidFill>
                <a:effectLst/>
                <a:latin typeface="Menlo" panose="020B0609030804020204" pitchFamily="49" charset="0"/>
              </a:rPr>
              <a:t>0</a:t>
            </a:r>
            <a:r>
              <a:rPr lang="en-US" sz="1000" b="0" dirty="0">
                <a:solidFill>
                  <a:srgbClr val="CCCCCC"/>
                </a:solidFill>
                <a:effectLst/>
                <a:latin typeface="Menlo" panose="020B0609030804020204" pitchFamily="49" charset="0"/>
              </a:rPr>
              <a:t>) {</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"Appointment booked"</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"Failed to Book!"</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 {</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"Doctor is not available on this date!"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"Either doctor or patient doesn't exist!"</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boolean</a:t>
            </a:r>
            <a:r>
              <a:rPr lang="en-US" sz="1000" b="0" dirty="0">
                <a:solidFill>
                  <a:srgbClr val="CCCCCC"/>
                </a:solidFill>
                <a:effectLst/>
                <a:latin typeface="Menlo" panose="020B0609030804020204" pitchFamily="49" charset="0"/>
              </a:rPr>
              <a:t> </a:t>
            </a:r>
            <a:r>
              <a:rPr lang="en-US" sz="1000" b="0" dirty="0" err="1">
                <a:solidFill>
                  <a:srgbClr val="DCDCAA"/>
                </a:solidFill>
                <a:effectLst/>
                <a:latin typeface="Menlo" panose="020B0609030804020204" pitchFamily="49" charset="0"/>
              </a:rPr>
              <a:t>checkDoctorAvailability</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doctorId</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"select count(*) from appointments where </a:t>
            </a:r>
            <a:r>
              <a:rPr lang="en-US" sz="1000" b="0" dirty="0" err="1">
                <a:solidFill>
                  <a:srgbClr val="CE9178"/>
                </a:solidFill>
                <a:effectLst/>
                <a:latin typeface="Menlo" panose="020B0609030804020204" pitchFamily="49" charset="0"/>
              </a:rPr>
              <a:t>doctor_id</a:t>
            </a:r>
            <a:r>
              <a:rPr lang="en-US" sz="1000" b="0" dirty="0">
                <a:solidFill>
                  <a:srgbClr val="CE9178"/>
                </a:solidFill>
                <a:effectLst/>
                <a:latin typeface="Menlo" panose="020B0609030804020204" pitchFamily="49" charset="0"/>
              </a:rPr>
              <a:t> = ? AND </a:t>
            </a:r>
            <a:r>
              <a:rPr lang="en-US" sz="1000" b="0" dirty="0" err="1">
                <a:solidFill>
                  <a:srgbClr val="CE9178"/>
                </a:solidFill>
                <a:effectLst/>
                <a:latin typeface="Menlo" panose="020B0609030804020204" pitchFamily="49" charset="0"/>
              </a:rPr>
              <a:t>appointment_date</a:t>
            </a:r>
            <a:r>
              <a:rPr lang="en-US" sz="1000" b="0" dirty="0">
                <a:solidFill>
                  <a:srgbClr val="CE9178"/>
                </a:solidFill>
                <a:effectLst/>
                <a:latin typeface="Menlo" panose="020B0609030804020204" pitchFamily="49" charset="0"/>
              </a:rPr>
              <a:t> = ?"</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con</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prepareStatement</a:t>
            </a:r>
            <a:r>
              <a:rPr lang="en-US" sz="1000" b="0" dirty="0">
                <a:solidFill>
                  <a:srgbClr val="CCCCCC"/>
                </a:solidFill>
                <a:effectLst/>
                <a:latin typeface="Menlo" panose="020B0609030804020204" pitchFamily="49" charset="0"/>
              </a:rPr>
              <a:t>(query);</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setString</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2</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executeQuery</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count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getInt</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1</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(count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0</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true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false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 {</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false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endParaRPr lang="en-KG" dirty="0"/>
          </a:p>
        </p:txBody>
      </p:sp>
      <p:sp>
        <p:nvSpPr>
          <p:cNvPr id="7" name="TextBox 6">
            <a:extLst>
              <a:ext uri="{FF2B5EF4-FFF2-40B4-BE49-F238E27FC236}">
                <a16:creationId xmlns:a16="http://schemas.microsoft.com/office/drawing/2014/main" id="{983EA118-2A8E-876B-8028-8675C4002DD9}"/>
              </a:ext>
            </a:extLst>
          </p:cNvPr>
          <p:cNvSpPr txBox="1"/>
          <p:nvPr/>
        </p:nvSpPr>
        <p:spPr>
          <a:xfrm>
            <a:off x="228600" y="215901"/>
            <a:ext cx="2559996" cy="492443"/>
          </a:xfrm>
          <a:prstGeom prst="rect">
            <a:avLst/>
          </a:prstGeom>
          <a:noFill/>
        </p:spPr>
        <p:txBody>
          <a:bodyPr wrap="square" rtlCol="0">
            <a:spAutoFit/>
          </a:bodyPr>
          <a:lstStyle/>
          <a:p>
            <a:r>
              <a:rPr lang="en-KG" sz="2600" dirty="0"/>
              <a:t>HRS class</a:t>
            </a:r>
          </a:p>
        </p:txBody>
      </p:sp>
    </p:spTree>
    <p:extLst>
      <p:ext uri="{BB962C8B-B14F-4D97-AF65-F5344CB8AC3E}">
        <p14:creationId xmlns:p14="http://schemas.microsoft.com/office/powerpoint/2010/main" val="1797390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FA7073-E901-A688-6285-7B18DD57A8CE}"/>
              </a:ext>
            </a:extLst>
          </p:cNvPr>
          <p:cNvSpPr txBox="1"/>
          <p:nvPr/>
        </p:nvSpPr>
        <p:spPr>
          <a:xfrm>
            <a:off x="1566153" y="1154522"/>
            <a:ext cx="7086600" cy="8725466"/>
          </a:xfrm>
          <a:prstGeom prst="rect">
            <a:avLst/>
          </a:prstGeom>
          <a:noFill/>
        </p:spPr>
        <p:txBody>
          <a:bodyPr wrap="square">
            <a:spAutoFit/>
          </a:bodyPr>
          <a:lstStyle/>
          <a:p>
            <a:r>
              <a:rPr lang="en-US" sz="1100" b="0" dirty="0">
                <a:solidFill>
                  <a:srgbClr val="569CD6"/>
                </a:solidFill>
                <a:effectLst/>
                <a:latin typeface="Menlo" panose="020B0609030804020204" pitchFamily="49" charset="0"/>
              </a:rPr>
              <a:t>package</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com</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example</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hrs</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Connection</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util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Scanner</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a:solidFill>
                  <a:srgbClr val="569CD6"/>
                </a:solidFill>
                <a:effectLst/>
                <a:latin typeface="Menlo" panose="020B0609030804020204" pitchFamily="49" charset="0"/>
              </a:rPr>
              <a:t>class</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Patient</a:t>
            </a:r>
            <a:r>
              <a:rPr lang="en-US" sz="1100" b="0" dirty="0">
                <a:solidFill>
                  <a:srgbClr val="CCCCCC"/>
                </a:solidFill>
                <a:effectLst/>
                <a:latin typeface="Menlo" panose="020B0609030804020204" pitchFamily="49" charset="0"/>
              </a:rPr>
              <a:t> {</a:t>
            </a:r>
          </a:p>
          <a:p>
            <a:r>
              <a:rPr lang="en-US" sz="1100" b="0" dirty="0">
                <a:solidFill>
                  <a:srgbClr val="569CD6"/>
                </a:solidFill>
                <a:effectLst/>
                <a:latin typeface="Menlo" panose="020B0609030804020204" pitchFamily="49" charset="0"/>
              </a:rPr>
              <a:t>private</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Connection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con</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private</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Scanner</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scanner</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a:solidFill>
                  <a:srgbClr val="DCDCAA"/>
                </a:solidFill>
                <a:effectLst/>
                <a:latin typeface="Menlo" panose="020B0609030804020204" pitchFamily="49" charset="0"/>
              </a:rPr>
              <a:t>Patient</a:t>
            </a:r>
            <a:r>
              <a:rPr lang="en-US" sz="1100" b="0" dirty="0">
                <a:solidFill>
                  <a:srgbClr val="CCCCCC"/>
                </a:solidFill>
                <a:effectLst/>
                <a:latin typeface="Menlo" panose="020B0609030804020204" pitchFamily="49" charset="0"/>
              </a:rPr>
              <a:t>(</a:t>
            </a:r>
            <a:r>
              <a:rPr lang="en-US" sz="1100" b="0" dirty="0">
                <a:solidFill>
                  <a:srgbClr val="4EC9B0"/>
                </a:solidFill>
                <a:effectLst/>
                <a:latin typeface="Menlo" panose="020B0609030804020204" pitchFamily="49" charset="0"/>
              </a:rPr>
              <a:t>Connection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con</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Scanner</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scanner</a:t>
            </a:r>
            <a:r>
              <a:rPr lang="en-US" sz="1100" b="0" dirty="0">
                <a:solidFill>
                  <a:srgbClr val="CCCCCC"/>
                </a:solidFill>
                <a:effectLst/>
                <a:latin typeface="Menlo" panose="020B0609030804020204" pitchFamily="49" charset="0"/>
              </a:rPr>
              <a:t>){</a:t>
            </a:r>
          </a:p>
          <a:p>
            <a:r>
              <a:rPr lang="en-US" sz="1100" b="0" dirty="0" err="1">
                <a:solidFill>
                  <a:srgbClr val="569CD6"/>
                </a:solidFill>
                <a:effectLst/>
                <a:latin typeface="Menlo" panose="020B0609030804020204" pitchFamily="49" charset="0"/>
              </a:rPr>
              <a:t>this</a:t>
            </a:r>
            <a:r>
              <a:rPr lang="en-US" sz="1100" b="0" dirty="0" err="1">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con</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con</a:t>
            </a:r>
            <a:r>
              <a:rPr lang="en-US" sz="1100" b="0" dirty="0">
                <a:solidFill>
                  <a:srgbClr val="CCCCCC"/>
                </a:solidFill>
                <a:effectLst/>
                <a:latin typeface="Menlo" panose="020B0609030804020204" pitchFamily="49" charset="0"/>
              </a:rPr>
              <a:t>;</a:t>
            </a:r>
          </a:p>
          <a:p>
            <a:r>
              <a:rPr lang="en-US" sz="1100" b="0" dirty="0" err="1">
                <a:solidFill>
                  <a:srgbClr val="569CD6"/>
                </a:solidFill>
                <a:effectLst/>
                <a:latin typeface="Menlo" panose="020B0609030804020204" pitchFamily="49" charset="0"/>
              </a:rPr>
              <a:t>this</a:t>
            </a:r>
            <a:r>
              <a:rPr lang="en-US" sz="1100" b="0" dirty="0" err="1">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scanner</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scanner</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void</a:t>
            </a:r>
            <a:r>
              <a:rPr lang="en-US" sz="1100" b="0" dirty="0">
                <a:solidFill>
                  <a:srgbClr val="CCCCCC"/>
                </a:solidFill>
                <a:effectLst/>
                <a:latin typeface="Menlo" panose="020B0609030804020204" pitchFamily="49" charset="0"/>
              </a:rPr>
              <a:t> </a:t>
            </a:r>
            <a:r>
              <a:rPr lang="en-US" sz="1100" b="0" dirty="0" err="1">
                <a:solidFill>
                  <a:srgbClr val="DCDCAA"/>
                </a:solidFill>
                <a:effectLst/>
                <a:latin typeface="Menlo" panose="020B0609030804020204" pitchFamily="49" charset="0"/>
              </a:rPr>
              <a:t>addPatient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"Enter patient name: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name</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"Enter patient surname: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surname</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"Enter patient phone number: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p_number</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nextInt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"Enter patient reason of visiting: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reason</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"Specify patient room: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room</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nextInt</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586C0"/>
                </a:solidFill>
                <a:effectLst/>
                <a:latin typeface="Menlo" panose="020B0609030804020204" pitchFamily="49" charset="0"/>
              </a:rPr>
              <a:t>try</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endParaRPr lang="en-US" sz="1100" b="0" dirty="0">
              <a:solidFill>
                <a:srgbClr val="CCCCCC"/>
              </a:solidFill>
              <a:effectLst/>
              <a:latin typeface="Menlo" panose="020B0609030804020204" pitchFamily="49" charset="0"/>
            </a:endParaRPr>
          </a:p>
          <a:p>
            <a:r>
              <a:rPr lang="en-US" sz="1100" b="0" dirty="0">
                <a:solidFill>
                  <a:srgbClr val="CE9178"/>
                </a:solidFill>
                <a:effectLst/>
                <a:latin typeface="Menlo" panose="020B0609030804020204" pitchFamily="49" charset="0"/>
              </a:rPr>
              <a:t>"INSERT INTO patients(name, surname, phone number, reason, room) VALUES (?, ?, ?, ?, ?)"</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con</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prepareStatement</a:t>
            </a:r>
            <a:r>
              <a:rPr lang="en-US" sz="1100" b="0" dirty="0">
                <a:solidFill>
                  <a:srgbClr val="CCCCCC"/>
                </a:solidFill>
                <a:effectLst/>
                <a:latin typeface="Menlo" panose="020B0609030804020204" pitchFamily="49" charset="0"/>
              </a:rPr>
              <a:t>(</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setString</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1</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name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setString</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2</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surname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setInt</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3</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p_number</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setString</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4</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reason</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setInt</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5</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room</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affectedRows</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executeUpdate</a:t>
            </a:r>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if</a:t>
            </a:r>
            <a:r>
              <a:rPr lang="en-US" sz="1100" b="0" dirty="0">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affectedRows</a:t>
            </a:r>
            <a:r>
              <a:rPr lang="en-US" sz="1100" b="0" dirty="0">
                <a:solidFill>
                  <a:srgbClr val="D4D4D4"/>
                </a:solidFill>
                <a:effectLst/>
                <a:latin typeface="Menlo" panose="020B0609030804020204" pitchFamily="49" charset="0"/>
              </a:rPr>
              <a:t>&gt;</a:t>
            </a:r>
            <a:r>
              <a:rPr lang="en-US" sz="1100" b="0" dirty="0">
                <a:solidFill>
                  <a:srgbClr val="B5CEA8"/>
                </a:solidFill>
                <a:effectLst/>
                <a:latin typeface="Menlo" panose="020B0609030804020204" pitchFamily="49" charset="0"/>
              </a:rPr>
              <a:t>0</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"Patient added </a:t>
            </a:r>
            <a:r>
              <a:rPr lang="en-US" sz="1100" b="0" dirty="0" err="1">
                <a:solidFill>
                  <a:srgbClr val="CE9178"/>
                </a:solidFill>
                <a:effectLst/>
                <a:latin typeface="Menlo" panose="020B0609030804020204" pitchFamily="49" charset="0"/>
              </a:rPr>
              <a:t>succesfully</a:t>
            </a:r>
            <a:r>
              <a:rPr lang="en-US" sz="1100" b="0" dirty="0">
                <a:solidFill>
                  <a:srgbClr val="CE9178"/>
                </a:solidFill>
                <a:effectLst/>
                <a:latin typeface="Menlo" panose="020B0609030804020204" pitchFamily="49" charset="0"/>
              </a:rPr>
              <a:t>!"</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else</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"Failed to add Patient"</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catch</a:t>
            </a:r>
            <a:r>
              <a:rPr lang="en-US" sz="1100" b="0" dirty="0">
                <a:solidFill>
                  <a:srgbClr val="CCCCCC"/>
                </a:solidFill>
                <a:effectLst/>
                <a:latin typeface="Menlo" panose="020B0609030804020204" pitchFamily="49" charset="0"/>
              </a:rPr>
              <a:t>(</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e</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printStackTrace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endParaRPr lang="en-US" sz="1100" b="0" dirty="0">
              <a:solidFill>
                <a:srgbClr val="CCCCCC"/>
              </a:solidFill>
              <a:effectLst/>
              <a:latin typeface="Menlo" panose="020B0609030804020204" pitchFamily="49" charset="0"/>
            </a:endParaRPr>
          </a:p>
        </p:txBody>
      </p:sp>
      <p:sp>
        <p:nvSpPr>
          <p:cNvPr id="3" name="TextBox 2">
            <a:extLst>
              <a:ext uri="{FF2B5EF4-FFF2-40B4-BE49-F238E27FC236}">
                <a16:creationId xmlns:a16="http://schemas.microsoft.com/office/drawing/2014/main" id="{BDBCB826-9904-EF79-E1DC-E160C2EB48B2}"/>
              </a:ext>
            </a:extLst>
          </p:cNvPr>
          <p:cNvSpPr txBox="1"/>
          <p:nvPr/>
        </p:nvSpPr>
        <p:spPr>
          <a:xfrm>
            <a:off x="8701392" y="1154522"/>
            <a:ext cx="9607685" cy="8048357"/>
          </a:xfrm>
          <a:prstGeom prst="rect">
            <a:avLst/>
          </a:prstGeom>
          <a:noFill/>
        </p:spPr>
        <p:txBody>
          <a:bodyPr wrap="square">
            <a:spAutoFit/>
          </a:bodyPr>
          <a:lstStyle/>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void</a:t>
            </a:r>
            <a:r>
              <a:rPr lang="en-US" sz="1100" b="0" dirty="0">
                <a:solidFill>
                  <a:srgbClr val="CCCCCC"/>
                </a:solidFill>
                <a:effectLst/>
                <a:latin typeface="Menlo" panose="020B0609030804020204" pitchFamily="49" charset="0"/>
              </a:rPr>
              <a:t> </a:t>
            </a:r>
            <a:r>
              <a:rPr lang="en-US" sz="1100" b="0" dirty="0" err="1">
                <a:solidFill>
                  <a:srgbClr val="DCDCAA"/>
                </a:solidFill>
                <a:effectLst/>
                <a:latin typeface="Menlo" panose="020B0609030804020204" pitchFamily="49" charset="0"/>
              </a:rPr>
              <a:t>viewPatient</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a:solidFill>
                  <a:srgbClr val="CE9178"/>
                </a:solidFill>
                <a:effectLst/>
                <a:latin typeface="Menlo" panose="020B0609030804020204" pitchFamily="49" charset="0"/>
              </a:rPr>
              <a:t>"select * from patients"</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586C0"/>
                </a:solidFill>
                <a:effectLst/>
                <a:latin typeface="Menlo" panose="020B0609030804020204" pitchFamily="49" charset="0"/>
              </a:rPr>
              <a:t>try</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con</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prepareStatement</a:t>
            </a:r>
            <a:r>
              <a:rPr lang="en-US" sz="1100" b="0" dirty="0">
                <a:solidFill>
                  <a:srgbClr val="CCCCCC"/>
                </a:solidFill>
                <a:effectLst/>
                <a:latin typeface="Menlo" panose="020B0609030804020204" pitchFamily="49" charset="0"/>
              </a:rPr>
              <a:t>(</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executeQuery</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"Patients: "</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 ID | Name | Surname | Phone number| Reason | Room "</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586C0"/>
                </a:solidFill>
                <a:effectLst/>
                <a:latin typeface="Menlo" panose="020B0609030804020204" pitchFamily="49" charset="0"/>
              </a:rPr>
              <a:t>while</a:t>
            </a:r>
            <a:r>
              <a:rPr lang="en-US" sz="1100" b="0" dirty="0">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id</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getInt</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"id"</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name</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getString</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"name"</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surname</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getString</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"surname"</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p_number</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getInt</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"phone number"</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reason</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getString</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"reason"</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room</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getInt</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"room"</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printf</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 %-5s | %-14s | %-13s | %-13s | %-13s | %-7s |"</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catch</a:t>
            </a:r>
            <a:r>
              <a:rPr lang="en-US" sz="1100" b="0" dirty="0">
                <a:solidFill>
                  <a:srgbClr val="CCCCCC"/>
                </a:solidFill>
                <a:effectLst/>
                <a:latin typeface="Menlo" panose="020B0609030804020204" pitchFamily="49" charset="0"/>
              </a:rPr>
              <a:t>(</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e</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printStackTrace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boolean</a:t>
            </a:r>
            <a:r>
              <a:rPr lang="en-US" sz="1100" b="0" dirty="0">
                <a:solidFill>
                  <a:srgbClr val="CCCCCC"/>
                </a:solidFill>
                <a:effectLst/>
                <a:latin typeface="Menlo" panose="020B0609030804020204" pitchFamily="49" charset="0"/>
              </a:rPr>
              <a:t> </a:t>
            </a:r>
            <a:r>
              <a:rPr lang="en-US" sz="1100" b="0" dirty="0" err="1">
                <a:solidFill>
                  <a:srgbClr val="DCDCAA"/>
                </a:solidFill>
                <a:effectLst/>
                <a:latin typeface="Menlo" panose="020B0609030804020204" pitchFamily="49" charset="0"/>
              </a:rPr>
              <a:t>getPatientById</a:t>
            </a:r>
            <a:r>
              <a:rPr lang="en-US" sz="1100" b="0" dirty="0">
                <a:solidFill>
                  <a:srgbClr val="CCCCCC"/>
                </a:solidFill>
                <a:effectLst/>
                <a:latin typeface="Menlo" panose="020B0609030804020204" pitchFamily="49" charset="0"/>
              </a:rPr>
              <a:t>(</a:t>
            </a:r>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id</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a:solidFill>
                  <a:srgbClr val="CE9178"/>
                </a:solidFill>
                <a:effectLst/>
                <a:latin typeface="Menlo" panose="020B0609030804020204" pitchFamily="49" charset="0"/>
              </a:rPr>
              <a:t>"select * from patients where id = ?"</a:t>
            </a:r>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try</a:t>
            </a:r>
            <a:r>
              <a:rPr lang="en-US" sz="1100" b="0" dirty="0">
                <a:solidFill>
                  <a:srgbClr val="CCCCCC"/>
                </a:solidFill>
                <a:effectLst/>
                <a:latin typeface="Menlo" panose="020B0609030804020204" pitchFamily="49" charset="0"/>
              </a:rPr>
              <a:t> {</a:t>
            </a:r>
          </a:p>
          <a:p>
            <a:r>
              <a:rPr lang="en-US" sz="1100" b="0" dirty="0" err="1">
                <a:solidFill>
                  <a:srgbClr val="4EC9B0"/>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con</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prepareStatement</a:t>
            </a:r>
            <a:r>
              <a:rPr lang="en-US" sz="1100" b="0" dirty="0">
                <a:solidFill>
                  <a:srgbClr val="CCCCCC"/>
                </a:solidFill>
                <a:effectLst/>
                <a:latin typeface="Menlo" panose="020B0609030804020204" pitchFamily="49" charset="0"/>
              </a:rPr>
              <a:t>(</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setInt</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1</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id</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executeQuery</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586C0"/>
                </a:solidFill>
                <a:effectLst/>
                <a:latin typeface="Menlo" panose="020B0609030804020204" pitchFamily="49" charset="0"/>
              </a:rPr>
              <a:t>if</a:t>
            </a:r>
            <a:r>
              <a:rPr lang="en-US" sz="1100" b="0" dirty="0">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return</a:t>
            </a:r>
            <a:r>
              <a:rPr lang="en-US" sz="1100" b="0" dirty="0">
                <a:solidFill>
                  <a:srgbClr val="CCCCCC"/>
                </a:solidFill>
                <a:effectLst/>
                <a:latin typeface="Menlo" panose="020B0609030804020204" pitchFamily="49" charset="0"/>
              </a:rPr>
              <a:t> </a:t>
            </a:r>
            <a:r>
              <a:rPr lang="en-US" sz="1100" b="0" dirty="0">
                <a:solidFill>
                  <a:srgbClr val="569CD6"/>
                </a:solidFill>
                <a:effectLst/>
                <a:latin typeface="Menlo" panose="020B0609030804020204" pitchFamily="49" charset="0"/>
              </a:rPr>
              <a:t>true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else</a:t>
            </a:r>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return</a:t>
            </a:r>
            <a:r>
              <a:rPr lang="en-US" sz="1100" b="0" dirty="0">
                <a:solidFill>
                  <a:srgbClr val="CCCCCC"/>
                </a:solidFill>
                <a:effectLst/>
                <a:latin typeface="Menlo" panose="020B0609030804020204" pitchFamily="49" charset="0"/>
              </a:rPr>
              <a:t> </a:t>
            </a:r>
            <a:r>
              <a:rPr lang="en-US" sz="1100" b="0" dirty="0">
                <a:solidFill>
                  <a:srgbClr val="569CD6"/>
                </a:solidFill>
                <a:effectLst/>
                <a:latin typeface="Menlo" panose="020B0609030804020204" pitchFamily="49" charset="0"/>
              </a:rPr>
              <a:t>false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catch</a:t>
            </a:r>
            <a:r>
              <a:rPr lang="en-US" sz="1100" b="0" dirty="0">
                <a:solidFill>
                  <a:srgbClr val="CCCCCC"/>
                </a:solidFill>
                <a:effectLst/>
                <a:latin typeface="Menlo" panose="020B0609030804020204" pitchFamily="49" charset="0"/>
              </a:rPr>
              <a:t>(</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e</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printStackTrace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return</a:t>
            </a:r>
            <a:r>
              <a:rPr lang="en-US" sz="1100" b="0" dirty="0">
                <a:solidFill>
                  <a:srgbClr val="CCCCCC"/>
                </a:solidFill>
                <a:effectLst/>
                <a:latin typeface="Menlo" panose="020B0609030804020204" pitchFamily="49" charset="0"/>
              </a:rPr>
              <a:t> </a:t>
            </a:r>
            <a:r>
              <a:rPr lang="en-US" sz="1100" b="0" dirty="0">
                <a:solidFill>
                  <a:srgbClr val="569CD6"/>
                </a:solidFill>
                <a:effectLst/>
                <a:latin typeface="Menlo" panose="020B0609030804020204" pitchFamily="49" charset="0"/>
              </a:rPr>
              <a:t>false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p:txBody>
      </p:sp>
      <p:grpSp>
        <p:nvGrpSpPr>
          <p:cNvPr id="4" name="Group 5">
            <a:extLst>
              <a:ext uri="{FF2B5EF4-FFF2-40B4-BE49-F238E27FC236}">
                <a16:creationId xmlns:a16="http://schemas.microsoft.com/office/drawing/2014/main" id="{B9D07A05-94E7-FE41-AA61-68A08EB44AC6}"/>
              </a:ext>
            </a:extLst>
          </p:cNvPr>
          <p:cNvGrpSpPr/>
          <p:nvPr/>
        </p:nvGrpSpPr>
        <p:grpSpPr>
          <a:xfrm rot="16200000">
            <a:off x="629524" y="-489317"/>
            <a:ext cx="643831" cy="1902880"/>
            <a:chOff x="0" y="0"/>
            <a:chExt cx="660400" cy="1951851"/>
          </a:xfrm>
        </p:grpSpPr>
        <p:sp>
          <p:nvSpPr>
            <p:cNvPr id="8" name="Freeform 6">
              <a:extLst>
                <a:ext uri="{FF2B5EF4-FFF2-40B4-BE49-F238E27FC236}">
                  <a16:creationId xmlns:a16="http://schemas.microsoft.com/office/drawing/2014/main" id="{259FF6F2-ACE0-68D0-045F-DFC3EC5F3A57}"/>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9" name="TextBox 7">
              <a:extLst>
                <a:ext uri="{FF2B5EF4-FFF2-40B4-BE49-F238E27FC236}">
                  <a16:creationId xmlns:a16="http://schemas.microsoft.com/office/drawing/2014/main" id="{F5D5DA37-77CF-7323-8A36-44F864FFE463}"/>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sp>
        <p:nvSpPr>
          <p:cNvPr id="10" name="TextBox 9">
            <a:extLst>
              <a:ext uri="{FF2B5EF4-FFF2-40B4-BE49-F238E27FC236}">
                <a16:creationId xmlns:a16="http://schemas.microsoft.com/office/drawing/2014/main" id="{CF57C035-714E-1E23-2A5D-16BADDE81E78}"/>
              </a:ext>
            </a:extLst>
          </p:cNvPr>
          <p:cNvSpPr txBox="1"/>
          <p:nvPr/>
        </p:nvSpPr>
        <p:spPr>
          <a:xfrm>
            <a:off x="36847" y="215901"/>
            <a:ext cx="2559996" cy="492443"/>
          </a:xfrm>
          <a:prstGeom prst="rect">
            <a:avLst/>
          </a:prstGeom>
          <a:noFill/>
        </p:spPr>
        <p:txBody>
          <a:bodyPr wrap="square" rtlCol="0">
            <a:spAutoFit/>
          </a:bodyPr>
          <a:lstStyle/>
          <a:p>
            <a:r>
              <a:rPr lang="en-KG" sz="2600" dirty="0"/>
              <a:t>Patient class</a:t>
            </a:r>
          </a:p>
        </p:txBody>
      </p:sp>
    </p:spTree>
    <p:extLst>
      <p:ext uri="{BB962C8B-B14F-4D97-AF65-F5344CB8AC3E}">
        <p14:creationId xmlns:p14="http://schemas.microsoft.com/office/powerpoint/2010/main" val="16879363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FA7073-E901-A688-6285-7B18DD57A8CE}"/>
              </a:ext>
            </a:extLst>
          </p:cNvPr>
          <p:cNvSpPr txBox="1"/>
          <p:nvPr/>
        </p:nvSpPr>
        <p:spPr>
          <a:xfrm>
            <a:off x="5715000" y="647700"/>
            <a:ext cx="9601200" cy="9818072"/>
          </a:xfrm>
          <a:prstGeom prst="rect">
            <a:avLst/>
          </a:prstGeom>
          <a:noFill/>
        </p:spPr>
        <p:txBody>
          <a:bodyPr wrap="square">
            <a:spAutoFit/>
          </a:bodyPr>
          <a:lstStyle/>
          <a:p>
            <a:r>
              <a:rPr lang="en-US" sz="1000" b="0" dirty="0">
                <a:solidFill>
                  <a:srgbClr val="569CD6"/>
                </a:solidFill>
                <a:effectLst/>
                <a:latin typeface="Menlo" panose="020B0609030804020204" pitchFamily="49" charset="0"/>
              </a:rPr>
              <a:t>package</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com</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example</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hrs</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util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Scanner</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class</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p>
          <a:p>
            <a:r>
              <a:rPr lang="en-US" sz="1000" b="0" dirty="0">
                <a:solidFill>
                  <a:srgbClr val="569CD6"/>
                </a:solidFill>
                <a:effectLst/>
                <a:latin typeface="Menlo" panose="020B0609030804020204" pitchFamily="49" charset="0"/>
              </a:rPr>
              <a:t>private</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Doctor</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a:t>
            </a:r>
          </a:p>
          <a:p>
            <a:r>
              <a:rPr lang="en-US" sz="1000" b="0" dirty="0" err="1">
                <a:solidFill>
                  <a:srgbClr val="569CD6"/>
                </a:solidFill>
                <a:effectLst/>
                <a:latin typeface="Menlo" panose="020B0609030804020204" pitchFamily="49" charset="0"/>
              </a:rPr>
              <a:t>this</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void</a:t>
            </a:r>
            <a:r>
              <a:rPr lang="en-US" sz="1000" b="0" dirty="0">
                <a:solidFill>
                  <a:srgbClr val="CCCCCC"/>
                </a:solidFill>
                <a:effectLst/>
                <a:latin typeface="Menlo" panose="020B0609030804020204" pitchFamily="49" charset="0"/>
              </a:rPr>
              <a:t> </a:t>
            </a:r>
            <a:r>
              <a:rPr lang="en-US" sz="1000" b="0" dirty="0" err="1">
                <a:solidFill>
                  <a:srgbClr val="DCDCAA"/>
                </a:solidFill>
                <a:effectLst/>
                <a:latin typeface="Menlo" panose="020B0609030804020204" pitchFamily="49" charset="0"/>
              </a:rPr>
              <a:t>viewDoctor</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"select * from doctors"</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con</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prepareStatement</a:t>
            </a:r>
            <a:r>
              <a:rPr lang="en-US" sz="1000" b="0" dirty="0">
                <a:solidFill>
                  <a:srgbClr val="CCCCCC"/>
                </a:solidFill>
                <a:effectLst/>
                <a:latin typeface="Menlo" panose="020B0609030804020204" pitchFamily="49" charset="0"/>
              </a:rPr>
              <a:t>(</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executeQuery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"Doctors: "</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 ID | Doctor | Specialization | Qualification | Room |"</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while</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id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getInt</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"id"</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getString</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"doctor"</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spec</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getString</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"specialization"</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qual</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getString</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"qualification"</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room</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getInt</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"room"</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printf</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 %-5s | %-16s | %-16s | %-15s | %-7s |</a:t>
            </a:r>
            <a:r>
              <a:rPr lang="en-US" sz="1000" b="0" dirty="0">
                <a:solidFill>
                  <a:srgbClr val="D7BA7D"/>
                </a:solidFill>
                <a:effectLst/>
                <a:latin typeface="Menlo" panose="020B0609030804020204" pitchFamily="49" charset="0"/>
              </a:rPr>
              <a:t>\n</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id</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spec</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qual</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room</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boolean</a:t>
            </a:r>
            <a:r>
              <a:rPr lang="en-US" sz="1000" b="0" dirty="0">
                <a:solidFill>
                  <a:srgbClr val="CCCCCC"/>
                </a:solidFill>
                <a:effectLst/>
                <a:latin typeface="Menlo" panose="020B0609030804020204" pitchFamily="49" charset="0"/>
              </a:rPr>
              <a:t> </a:t>
            </a:r>
            <a:r>
              <a:rPr lang="en-US" sz="1000" b="0" dirty="0" err="1">
                <a:solidFill>
                  <a:srgbClr val="DCDCAA"/>
                </a:solidFill>
                <a:effectLst/>
                <a:latin typeface="Menlo" panose="020B0609030804020204" pitchFamily="49" charset="0"/>
              </a:rPr>
              <a:t>getDoctorById</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id</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"select * from doctors where id = ?"</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 {</a:t>
            </a:r>
          </a:p>
          <a:p>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con</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prepareStatement</a:t>
            </a:r>
            <a:r>
              <a:rPr lang="en-US" sz="1000" b="0" dirty="0">
                <a:solidFill>
                  <a:srgbClr val="CCCCCC"/>
                </a:solidFill>
                <a:effectLst/>
                <a:latin typeface="Menlo" panose="020B0609030804020204" pitchFamily="49" charset="0"/>
              </a:rPr>
              <a:t>(</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setInt</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1</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id</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executeQuery</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true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false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false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endParaRPr lang="en-US" sz="1100" b="0" dirty="0">
              <a:solidFill>
                <a:srgbClr val="CCCCCC"/>
              </a:solidFill>
              <a:effectLst/>
              <a:latin typeface="Menlo" panose="020B0609030804020204" pitchFamily="49" charset="0"/>
            </a:endParaRPr>
          </a:p>
        </p:txBody>
      </p:sp>
      <p:grpSp>
        <p:nvGrpSpPr>
          <p:cNvPr id="2" name="Group 5">
            <a:extLst>
              <a:ext uri="{FF2B5EF4-FFF2-40B4-BE49-F238E27FC236}">
                <a16:creationId xmlns:a16="http://schemas.microsoft.com/office/drawing/2014/main" id="{1A3114D3-4918-B7A9-6B25-EAABEC8D8C21}"/>
              </a:ext>
            </a:extLst>
          </p:cNvPr>
          <p:cNvGrpSpPr/>
          <p:nvPr/>
        </p:nvGrpSpPr>
        <p:grpSpPr>
          <a:xfrm rot="16200000">
            <a:off x="629524" y="-489317"/>
            <a:ext cx="643831" cy="1902880"/>
            <a:chOff x="0" y="0"/>
            <a:chExt cx="660400" cy="1951851"/>
          </a:xfrm>
        </p:grpSpPr>
        <p:sp>
          <p:nvSpPr>
            <p:cNvPr id="4" name="Freeform 6">
              <a:extLst>
                <a:ext uri="{FF2B5EF4-FFF2-40B4-BE49-F238E27FC236}">
                  <a16:creationId xmlns:a16="http://schemas.microsoft.com/office/drawing/2014/main" id="{0106A6F2-DF20-59AA-37F5-0A2BF3A54291}"/>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6" name="TextBox 7">
              <a:extLst>
                <a:ext uri="{FF2B5EF4-FFF2-40B4-BE49-F238E27FC236}">
                  <a16:creationId xmlns:a16="http://schemas.microsoft.com/office/drawing/2014/main" id="{1B6230E0-DE5B-C457-025D-5A27E8B4723E}"/>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sp>
        <p:nvSpPr>
          <p:cNvPr id="8" name="TextBox 7">
            <a:extLst>
              <a:ext uri="{FF2B5EF4-FFF2-40B4-BE49-F238E27FC236}">
                <a16:creationId xmlns:a16="http://schemas.microsoft.com/office/drawing/2014/main" id="{7AF1604C-8548-95F9-BC44-132B63A34FFC}"/>
              </a:ext>
            </a:extLst>
          </p:cNvPr>
          <p:cNvSpPr txBox="1"/>
          <p:nvPr/>
        </p:nvSpPr>
        <p:spPr>
          <a:xfrm>
            <a:off x="9285" y="215901"/>
            <a:ext cx="2559996" cy="492443"/>
          </a:xfrm>
          <a:prstGeom prst="rect">
            <a:avLst/>
          </a:prstGeom>
          <a:noFill/>
        </p:spPr>
        <p:txBody>
          <a:bodyPr wrap="square" rtlCol="0">
            <a:spAutoFit/>
          </a:bodyPr>
          <a:lstStyle/>
          <a:p>
            <a:r>
              <a:rPr lang="en-KG" sz="2600" dirty="0"/>
              <a:t>Doctor class</a:t>
            </a:r>
          </a:p>
        </p:txBody>
      </p:sp>
    </p:spTree>
    <p:extLst>
      <p:ext uri="{BB962C8B-B14F-4D97-AF65-F5344CB8AC3E}">
        <p14:creationId xmlns:p14="http://schemas.microsoft.com/office/powerpoint/2010/main" val="3150419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29379" y="3420172"/>
            <a:ext cx="11017748" cy="1101774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17167778" y="8306860"/>
            <a:ext cx="643831" cy="1902880"/>
            <a:chOff x="0" y="0"/>
            <a:chExt cx="660400" cy="1951851"/>
          </a:xfrm>
        </p:grpSpPr>
        <p:sp>
          <p:nvSpPr>
            <p:cNvPr id="6" name="Freeform 6"/>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7" name="TextBox 7"/>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8" name="Group 8"/>
          <p:cNvGrpSpPr/>
          <p:nvPr/>
        </p:nvGrpSpPr>
        <p:grpSpPr>
          <a:xfrm>
            <a:off x="16538253" y="8936385"/>
            <a:ext cx="643732" cy="64373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0" name="TextBox 10"/>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1" name="Freeform 11"/>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11999" y="2638198"/>
            <a:ext cx="252546" cy="377564"/>
          </a:xfrm>
          <a:custGeom>
            <a:avLst/>
            <a:gdLst/>
            <a:ahLst/>
            <a:cxnLst/>
            <a:rect l="l" t="t" r="r" b="b"/>
            <a:pathLst>
              <a:path w="252546" h="377564">
                <a:moveTo>
                  <a:pt x="0" y="0"/>
                </a:moveTo>
                <a:lnTo>
                  <a:pt x="252546" y="0"/>
                </a:lnTo>
                <a:lnTo>
                  <a:pt x="252546" y="377563"/>
                </a:lnTo>
                <a:lnTo>
                  <a:pt x="0" y="3775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a:grpSpLocks noChangeAspect="1"/>
          </p:cNvGrpSpPr>
          <p:nvPr/>
        </p:nvGrpSpPr>
        <p:grpSpPr>
          <a:xfrm>
            <a:off x="9480945" y="1005477"/>
            <a:ext cx="7778355" cy="8038705"/>
            <a:chOff x="0" y="0"/>
            <a:chExt cx="6362700" cy="6575666"/>
          </a:xfrm>
        </p:grpSpPr>
        <p:sp>
          <p:nvSpPr>
            <p:cNvPr id="15" name="Freeform 15"/>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27515" r="-27515"/>
              </a:stretch>
            </a:blipFill>
          </p:spPr>
        </p:sp>
      </p:grpSp>
      <p:sp>
        <p:nvSpPr>
          <p:cNvPr id="21" name="Freeform 21"/>
          <p:cNvSpPr/>
          <p:nvPr/>
        </p:nvSpPr>
        <p:spPr>
          <a:xfrm>
            <a:off x="2938387" y="215233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3" name="Freeform 23"/>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9" name="TextBox 29"/>
          <p:cNvSpPr txBox="1"/>
          <p:nvPr/>
        </p:nvSpPr>
        <p:spPr>
          <a:xfrm>
            <a:off x="2657949" y="3633358"/>
            <a:ext cx="5647852" cy="4574329"/>
          </a:xfrm>
          <a:prstGeom prst="rect">
            <a:avLst/>
          </a:prstGeom>
        </p:spPr>
        <p:txBody>
          <a:bodyPr wrap="square" lIns="0" tIns="0" rIns="0" bIns="0" rtlCol="0" anchor="t">
            <a:spAutoFit/>
          </a:bodyPr>
          <a:lstStyle/>
          <a:p>
            <a:pPr marL="285750" indent="-285750">
              <a:lnSpc>
                <a:spcPts val="3000"/>
              </a:lnSpc>
              <a:buFont typeface="Arial" panose="020B0604020202020204" pitchFamily="34" charset="0"/>
              <a:buChar char="•"/>
            </a:pPr>
            <a:r>
              <a:rPr lang="en-US" sz="1700" dirty="0">
                <a:solidFill>
                  <a:srgbClr val="000000"/>
                </a:solidFill>
                <a:latin typeface="Montserrat"/>
              </a:rPr>
              <a:t>Developing a </a:t>
            </a:r>
            <a:r>
              <a:rPr lang="en-US" sz="1700" b="1" dirty="0">
                <a:solidFill>
                  <a:srgbClr val="000000"/>
                </a:solidFill>
                <a:latin typeface="Montserrat"/>
              </a:rPr>
              <a:t>mobile version</a:t>
            </a:r>
            <a:r>
              <a:rPr lang="en-US" sz="1700" dirty="0">
                <a:solidFill>
                  <a:srgbClr val="000000"/>
                </a:solidFill>
                <a:latin typeface="Montserrat"/>
              </a:rPr>
              <a:t> of the application to increase accessibility for both patients and doctors.</a:t>
            </a:r>
          </a:p>
          <a:p>
            <a:pPr marL="285750" indent="-285750">
              <a:lnSpc>
                <a:spcPts val="3000"/>
              </a:lnSpc>
              <a:buFont typeface="Arial" panose="020B0604020202020204" pitchFamily="34" charset="0"/>
              <a:buChar char="•"/>
            </a:pPr>
            <a:r>
              <a:rPr lang="en-US" sz="1700" b="1" dirty="0">
                <a:solidFill>
                  <a:srgbClr val="000000"/>
                </a:solidFill>
                <a:latin typeface="Montserrat"/>
              </a:rPr>
              <a:t>Localization</a:t>
            </a:r>
            <a:r>
              <a:rPr lang="en-US" sz="1700" dirty="0">
                <a:solidFill>
                  <a:srgbClr val="000000"/>
                </a:solidFill>
                <a:latin typeface="Montserrat"/>
              </a:rPr>
              <a:t> features for users with different regions(to make available everywhere).</a:t>
            </a:r>
          </a:p>
          <a:p>
            <a:pPr marL="285750" indent="-285750">
              <a:lnSpc>
                <a:spcPts val="3000"/>
              </a:lnSpc>
              <a:buFont typeface="Arial" panose="020B0604020202020204" pitchFamily="34" charset="0"/>
              <a:buChar char="•"/>
            </a:pPr>
            <a:r>
              <a:rPr lang="en-US" sz="1700" dirty="0">
                <a:solidFill>
                  <a:srgbClr val="000000"/>
                </a:solidFill>
                <a:latin typeface="Montserrat"/>
              </a:rPr>
              <a:t>Assigning different users like (</a:t>
            </a:r>
            <a:r>
              <a:rPr lang="en-US" sz="1700" b="1" dirty="0">
                <a:solidFill>
                  <a:srgbClr val="000000"/>
                </a:solidFill>
                <a:latin typeface="Montserrat"/>
              </a:rPr>
              <a:t>admin, receptionist</a:t>
            </a:r>
            <a:r>
              <a:rPr lang="en-US" sz="1700" dirty="0">
                <a:solidFill>
                  <a:srgbClr val="000000"/>
                </a:solidFill>
                <a:latin typeface="Montserrat"/>
              </a:rPr>
              <a:t>) with different level of access and permissions.</a:t>
            </a:r>
          </a:p>
          <a:p>
            <a:pPr marL="285750" indent="-285750">
              <a:lnSpc>
                <a:spcPts val="3000"/>
              </a:lnSpc>
              <a:buFont typeface="Arial" panose="020B0604020202020204" pitchFamily="34" charset="0"/>
              <a:buChar char="•"/>
            </a:pPr>
            <a:r>
              <a:rPr lang="en-US" sz="1700" dirty="0">
                <a:solidFill>
                  <a:srgbClr val="000000"/>
                </a:solidFill>
                <a:latin typeface="Montserrat"/>
              </a:rPr>
              <a:t>Enabling a </a:t>
            </a:r>
            <a:r>
              <a:rPr lang="en-US" sz="1700" b="1" dirty="0">
                <a:solidFill>
                  <a:srgbClr val="000000"/>
                </a:solidFill>
                <a:latin typeface="Montserrat"/>
              </a:rPr>
              <a:t>calendar</a:t>
            </a:r>
            <a:r>
              <a:rPr lang="en-US" sz="1700" dirty="0">
                <a:solidFill>
                  <a:srgbClr val="000000"/>
                </a:solidFill>
                <a:latin typeface="Montserrat"/>
              </a:rPr>
              <a:t> view for easier date selection. </a:t>
            </a:r>
          </a:p>
          <a:p>
            <a:pPr marL="285750" indent="-285750">
              <a:lnSpc>
                <a:spcPts val="3000"/>
              </a:lnSpc>
              <a:buFont typeface="Arial" panose="020B0604020202020204" pitchFamily="34" charset="0"/>
              <a:buChar char="•"/>
            </a:pPr>
            <a:r>
              <a:rPr lang="en-US" sz="1700" dirty="0">
                <a:solidFill>
                  <a:srgbClr val="000000"/>
                </a:solidFill>
                <a:latin typeface="Montserrat"/>
              </a:rPr>
              <a:t>Implementing </a:t>
            </a:r>
            <a:r>
              <a:rPr lang="en-US" sz="1700" b="1" dirty="0">
                <a:solidFill>
                  <a:srgbClr val="000000"/>
                </a:solidFill>
                <a:latin typeface="Montserrat"/>
              </a:rPr>
              <a:t>reminders and notifications</a:t>
            </a:r>
            <a:r>
              <a:rPr lang="en-US" sz="1700" dirty="0">
                <a:solidFill>
                  <a:srgbClr val="000000"/>
                </a:solidFill>
                <a:latin typeface="Montserrat"/>
              </a:rPr>
              <a:t> for patients about upcoming appointments.</a:t>
            </a:r>
          </a:p>
        </p:txBody>
      </p:sp>
      <p:sp>
        <p:nvSpPr>
          <p:cNvPr id="30" name="TextBox 30"/>
          <p:cNvSpPr txBox="1"/>
          <p:nvPr/>
        </p:nvSpPr>
        <p:spPr>
          <a:xfrm>
            <a:off x="2748203" y="2695219"/>
            <a:ext cx="5962092" cy="320542"/>
          </a:xfrm>
          <a:prstGeom prst="rect">
            <a:avLst/>
          </a:prstGeom>
        </p:spPr>
        <p:txBody>
          <a:bodyPr lIns="0" tIns="0" rIns="0" bIns="0" rtlCol="0" anchor="t">
            <a:spAutoFit/>
          </a:bodyPr>
          <a:lstStyle/>
          <a:p>
            <a:pPr>
              <a:lnSpc>
                <a:spcPts val="2499"/>
              </a:lnSpc>
            </a:pPr>
            <a:r>
              <a:rPr lang="en-US" sz="2600" dirty="0">
                <a:solidFill>
                  <a:srgbClr val="000000"/>
                </a:solidFill>
                <a:latin typeface="Montserrat Bold"/>
              </a:rPr>
              <a:t>Further plans for Improving:</a:t>
            </a:r>
          </a:p>
        </p:txBody>
      </p:sp>
      <p:sp>
        <p:nvSpPr>
          <p:cNvPr id="32" name="TextBox 32"/>
          <p:cNvSpPr txBox="1"/>
          <p:nvPr/>
        </p:nvSpPr>
        <p:spPr>
          <a:xfrm>
            <a:off x="2748203" y="1247042"/>
            <a:ext cx="6236728" cy="830580"/>
          </a:xfrm>
          <a:prstGeom prst="rect">
            <a:avLst/>
          </a:prstGeom>
        </p:spPr>
        <p:txBody>
          <a:bodyPr lIns="0" tIns="0" rIns="0" bIns="0" rtlCol="0" anchor="t">
            <a:spAutoFit/>
          </a:bodyPr>
          <a:lstStyle/>
          <a:p>
            <a:pPr>
              <a:lnSpc>
                <a:spcPts val="6359"/>
              </a:lnSpc>
            </a:pPr>
            <a:r>
              <a:rPr lang="en-US" sz="5999" dirty="0">
                <a:solidFill>
                  <a:srgbClr val="000000"/>
                </a:solidFill>
                <a:latin typeface="Montserrat Classic Bold"/>
              </a:rPr>
              <a:t>Code Overview</a:t>
            </a:r>
          </a:p>
        </p:txBody>
      </p:sp>
      <p:sp>
        <p:nvSpPr>
          <p:cNvPr id="33" name="Freeform 33"/>
          <p:cNvSpPr/>
          <p:nvPr/>
        </p:nvSpPr>
        <p:spPr>
          <a:xfrm>
            <a:off x="640055" y="657271"/>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1"/>
            <a:stretch>
              <a:fillRect/>
            </a:stretch>
          </a:blipFill>
        </p:spPr>
      </p:sp>
      <p:sp>
        <p:nvSpPr>
          <p:cNvPr id="34" name="TextBox 34"/>
          <p:cNvSpPr txBox="1"/>
          <p:nvPr/>
        </p:nvSpPr>
        <p:spPr>
          <a:xfrm>
            <a:off x="1322691" y="842702"/>
            <a:ext cx="1615696" cy="497205"/>
          </a:xfrm>
          <a:prstGeom prst="rect">
            <a:avLst/>
          </a:prstGeom>
        </p:spPr>
        <p:txBody>
          <a:bodyPr lIns="0" tIns="0" rIns="0" bIns="0" rtlCol="0" anchor="t">
            <a:spAutoFit/>
          </a:bodyPr>
          <a:lstStyle/>
          <a:p>
            <a:pPr>
              <a:lnSpc>
                <a:spcPts val="3884"/>
              </a:lnSpc>
            </a:pPr>
            <a:r>
              <a:rPr lang="en-US" sz="3499" dirty="0">
                <a:solidFill>
                  <a:srgbClr val="000000"/>
                </a:solidFill>
                <a:latin typeface="Montserrat Classic"/>
              </a:rPr>
              <a:t>HRS</a:t>
            </a:r>
          </a:p>
        </p:txBody>
      </p:sp>
      <p:sp>
        <p:nvSpPr>
          <p:cNvPr id="35" name="Freeform 25">
            <a:extLst>
              <a:ext uri="{FF2B5EF4-FFF2-40B4-BE49-F238E27FC236}">
                <a16:creationId xmlns:a16="http://schemas.microsoft.com/office/drawing/2014/main" id="{1708AAA5-850C-6A2C-F568-846F0594B02F}"/>
              </a:ext>
            </a:extLst>
          </p:cNvPr>
          <p:cNvSpPr/>
          <p:nvPr/>
        </p:nvSpPr>
        <p:spPr>
          <a:xfrm>
            <a:off x="2476383" y="6821822"/>
            <a:ext cx="368665" cy="377564"/>
          </a:xfrm>
          <a:custGeom>
            <a:avLst/>
            <a:gdLst/>
            <a:ahLst/>
            <a:cxnLst/>
            <a:rect l="l" t="t" r="r" b="b"/>
            <a:pathLst>
              <a:path w="378827" h="378827">
                <a:moveTo>
                  <a:pt x="0" y="0"/>
                </a:moveTo>
                <a:lnTo>
                  <a:pt x="378827" y="0"/>
                </a:lnTo>
                <a:lnTo>
                  <a:pt x="378827" y="378828"/>
                </a:lnTo>
                <a:lnTo>
                  <a:pt x="0" y="378828"/>
                </a:lnTo>
                <a:lnTo>
                  <a:pt x="0" y="0"/>
                </a:lnTo>
                <a:close/>
              </a:path>
            </a:pathLst>
          </a:custGeom>
          <a:blipFill>
            <a:blip r:embed="rId12"/>
            <a:stretch>
              <a:fillRect/>
            </a:stretch>
          </a:blipFill>
        </p:spPr>
      </p:sp>
      <p:pic>
        <p:nvPicPr>
          <p:cNvPr id="37" name="Picture 36">
            <a:extLst>
              <a:ext uri="{FF2B5EF4-FFF2-40B4-BE49-F238E27FC236}">
                <a16:creationId xmlns:a16="http://schemas.microsoft.com/office/drawing/2014/main" id="{EC3FA86C-0CC5-387D-46BC-0D1830A9A6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56729" y="7561613"/>
            <a:ext cx="458142" cy="458142"/>
          </a:xfrm>
          <a:prstGeom prst="rect">
            <a:avLst/>
          </a:prstGeom>
        </p:spPr>
      </p:pic>
      <p:pic>
        <p:nvPicPr>
          <p:cNvPr id="39" name="Picture 38">
            <a:extLst>
              <a:ext uri="{FF2B5EF4-FFF2-40B4-BE49-F238E27FC236}">
                <a16:creationId xmlns:a16="http://schemas.microsoft.com/office/drawing/2014/main" id="{772385A8-DF4B-A4E2-EBC6-DAA1E46CE2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07701" y="3797914"/>
            <a:ext cx="371829" cy="371829"/>
          </a:xfrm>
          <a:prstGeom prst="rect">
            <a:avLst/>
          </a:prstGeom>
        </p:spPr>
      </p:pic>
      <p:pic>
        <p:nvPicPr>
          <p:cNvPr id="43" name="Picture 42">
            <a:extLst>
              <a:ext uri="{FF2B5EF4-FFF2-40B4-BE49-F238E27FC236}">
                <a16:creationId xmlns:a16="http://schemas.microsoft.com/office/drawing/2014/main" id="{DE2C9644-B574-F626-D531-5283554012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23300" y="4881968"/>
            <a:ext cx="540629" cy="3048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E367F26-463B-A7C5-3AD9-E34043D755D4}"/>
              </a:ext>
            </a:extLst>
          </p:cNvPr>
          <p:cNvSpPr txBox="1"/>
          <p:nvPr/>
        </p:nvSpPr>
        <p:spPr>
          <a:xfrm>
            <a:off x="6477000" y="448178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grpSp>
        <p:nvGrpSpPr>
          <p:cNvPr id="2" name="Group 9">
            <a:extLst>
              <a:ext uri="{FF2B5EF4-FFF2-40B4-BE49-F238E27FC236}">
                <a16:creationId xmlns:a16="http://schemas.microsoft.com/office/drawing/2014/main" id="{7F9FD768-DF10-AA30-0FFA-6109F4DB9924}"/>
              </a:ext>
            </a:extLst>
          </p:cNvPr>
          <p:cNvGrpSpPr/>
          <p:nvPr/>
        </p:nvGrpSpPr>
        <p:grpSpPr>
          <a:xfrm>
            <a:off x="5715000" y="2324100"/>
            <a:ext cx="6781800" cy="5867400"/>
            <a:chOff x="0" y="0"/>
            <a:chExt cx="812800" cy="812800"/>
          </a:xfrm>
        </p:grpSpPr>
        <p:sp>
          <p:nvSpPr>
            <p:cNvPr id="3" name="Freeform 10">
              <a:extLst>
                <a:ext uri="{FF2B5EF4-FFF2-40B4-BE49-F238E27FC236}">
                  <a16:creationId xmlns:a16="http://schemas.microsoft.com/office/drawing/2014/main" id="{AF873A45-7354-85FA-E762-1757D4970F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4" name="TextBox 11">
              <a:extLst>
                <a:ext uri="{FF2B5EF4-FFF2-40B4-BE49-F238E27FC236}">
                  <a16:creationId xmlns:a16="http://schemas.microsoft.com/office/drawing/2014/main" id="{83E0810B-945E-BD69-3375-AB408E3DD99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900"/>
            <a:ext cx="18288000" cy="12115800"/>
          </a:xfrm>
          <a:prstGeom prst="rect">
            <a:avLst/>
          </a:prstGeom>
        </p:spPr>
      </p:pic>
    </p:spTree>
    <p:extLst>
      <p:ext uri="{BB962C8B-B14F-4D97-AF65-F5344CB8AC3E}">
        <p14:creationId xmlns:p14="http://schemas.microsoft.com/office/powerpoint/2010/main" val="3556590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E367F26-463B-A7C5-3AD9-E34043D755D4}"/>
              </a:ext>
            </a:extLst>
          </p:cNvPr>
          <p:cNvSpPr txBox="1"/>
          <p:nvPr/>
        </p:nvSpPr>
        <p:spPr>
          <a:xfrm>
            <a:off x="6248400" y="26670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grpSp>
        <p:nvGrpSpPr>
          <p:cNvPr id="33" name="Group 9">
            <a:extLst>
              <a:ext uri="{FF2B5EF4-FFF2-40B4-BE49-F238E27FC236}">
                <a16:creationId xmlns:a16="http://schemas.microsoft.com/office/drawing/2014/main" id="{23FC7ED5-3C6B-79C7-BDCC-644FA50BFEB3}"/>
              </a:ext>
            </a:extLst>
          </p:cNvPr>
          <p:cNvGrpSpPr/>
          <p:nvPr/>
        </p:nvGrpSpPr>
        <p:grpSpPr>
          <a:xfrm>
            <a:off x="5715000" y="2324100"/>
            <a:ext cx="6781800" cy="5867400"/>
            <a:chOff x="0" y="0"/>
            <a:chExt cx="812800" cy="812800"/>
          </a:xfrm>
        </p:grpSpPr>
        <p:sp>
          <p:nvSpPr>
            <p:cNvPr id="34" name="Freeform 10">
              <a:extLst>
                <a:ext uri="{FF2B5EF4-FFF2-40B4-BE49-F238E27FC236}">
                  <a16:creationId xmlns:a16="http://schemas.microsoft.com/office/drawing/2014/main" id="{BF68C90F-8556-102C-1DB4-1E55AD71969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35" name="TextBox 11">
              <a:extLst>
                <a:ext uri="{FF2B5EF4-FFF2-40B4-BE49-F238E27FC236}">
                  <a16:creationId xmlns:a16="http://schemas.microsoft.com/office/drawing/2014/main" id="{132FC94E-53D7-55C2-687F-7747872CA1F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900"/>
            <a:ext cx="18288000" cy="12115800"/>
          </a:xfrm>
          <a:prstGeom prst="rect">
            <a:avLst/>
          </a:prstGeom>
        </p:spPr>
      </p:pic>
    </p:spTree>
    <p:extLst>
      <p:ext uri="{BB962C8B-B14F-4D97-AF65-F5344CB8AC3E}">
        <p14:creationId xmlns:p14="http://schemas.microsoft.com/office/powerpoint/2010/main" val="2255687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grpSp>
        <p:nvGrpSpPr>
          <p:cNvPr id="6" name="Group 9">
            <a:extLst>
              <a:ext uri="{FF2B5EF4-FFF2-40B4-BE49-F238E27FC236}">
                <a16:creationId xmlns:a16="http://schemas.microsoft.com/office/drawing/2014/main" id="{46803885-3944-4F15-C9BD-F64E4C4CB8E0}"/>
              </a:ext>
            </a:extLst>
          </p:cNvPr>
          <p:cNvGrpSpPr/>
          <p:nvPr/>
        </p:nvGrpSpPr>
        <p:grpSpPr>
          <a:xfrm>
            <a:off x="5715000" y="2324100"/>
            <a:ext cx="6781800" cy="5867400"/>
            <a:chOff x="0" y="0"/>
            <a:chExt cx="812800" cy="812800"/>
          </a:xfrm>
        </p:grpSpPr>
        <p:sp>
          <p:nvSpPr>
            <p:cNvPr id="7" name="Freeform 10">
              <a:extLst>
                <a:ext uri="{FF2B5EF4-FFF2-40B4-BE49-F238E27FC236}">
                  <a16:creationId xmlns:a16="http://schemas.microsoft.com/office/drawing/2014/main" id="{59F5DAC8-B6A7-A885-4189-AA4C5650E3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8" name="TextBox 11">
              <a:extLst>
                <a:ext uri="{FF2B5EF4-FFF2-40B4-BE49-F238E27FC236}">
                  <a16:creationId xmlns:a16="http://schemas.microsoft.com/office/drawing/2014/main" id="{E883D9E8-BF47-AB3E-FD2C-68F14136BD3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5E367F26-463B-A7C5-3AD9-E34043D755D4}"/>
              </a:ext>
            </a:extLst>
          </p:cNvPr>
          <p:cNvSpPr txBox="1"/>
          <p:nvPr/>
        </p:nvSpPr>
        <p:spPr>
          <a:xfrm>
            <a:off x="6477000" y="448178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468"/>
            <a:ext cx="18290717" cy="12117600"/>
          </a:xfrm>
          <a:prstGeom prst="rect">
            <a:avLst/>
          </a:prstGeom>
        </p:spPr>
      </p:pic>
      <p:sp>
        <p:nvSpPr>
          <p:cNvPr id="2" name="TextBox 1">
            <a:extLst>
              <a:ext uri="{FF2B5EF4-FFF2-40B4-BE49-F238E27FC236}">
                <a16:creationId xmlns:a16="http://schemas.microsoft.com/office/drawing/2014/main" id="{88729041-8CC1-0963-1F47-12909FAB103E}"/>
              </a:ext>
            </a:extLst>
          </p:cNvPr>
          <p:cNvSpPr txBox="1"/>
          <p:nvPr/>
        </p:nvSpPr>
        <p:spPr>
          <a:xfrm>
            <a:off x="7010400" y="3866227"/>
            <a:ext cx="4876800" cy="707886"/>
          </a:xfrm>
          <a:prstGeom prst="rect">
            <a:avLst/>
          </a:prstGeom>
          <a:noFill/>
        </p:spPr>
        <p:txBody>
          <a:bodyPr wrap="square" rtlCol="0">
            <a:spAutoFit/>
          </a:bodyPr>
          <a:lstStyle/>
          <a:p>
            <a:r>
              <a:rPr lang="en-US" sz="2000" i="0" dirty="0">
                <a:effectLst/>
                <a:latin typeface="Söhne"/>
              </a:rPr>
              <a:t>Code structure is clear, but some sections lack comments, affecting readability.</a:t>
            </a:r>
            <a:endParaRPr lang="en-KG" sz="2000" dirty="0"/>
          </a:p>
        </p:txBody>
      </p:sp>
      <p:sp>
        <p:nvSpPr>
          <p:cNvPr id="3" name="TextBox 2">
            <a:extLst>
              <a:ext uri="{FF2B5EF4-FFF2-40B4-BE49-F238E27FC236}">
                <a16:creationId xmlns:a16="http://schemas.microsoft.com/office/drawing/2014/main" id="{A229598F-E2F8-BEF8-80AA-4E08F0995EA8}"/>
              </a:ext>
            </a:extLst>
          </p:cNvPr>
          <p:cNvSpPr txBox="1"/>
          <p:nvPr/>
        </p:nvSpPr>
        <p:spPr>
          <a:xfrm>
            <a:off x="7985263" y="3035230"/>
            <a:ext cx="2317474" cy="400110"/>
          </a:xfrm>
          <a:prstGeom prst="rect">
            <a:avLst/>
          </a:prstGeom>
          <a:noFill/>
        </p:spPr>
        <p:txBody>
          <a:bodyPr wrap="square" rtlCol="0">
            <a:spAutoFit/>
          </a:bodyPr>
          <a:lstStyle/>
          <a:p>
            <a:r>
              <a:rPr lang="en-KG" sz="1900" b="1" dirty="0">
                <a:solidFill>
                  <a:srgbClr val="C00000"/>
                </a:solidFill>
              </a:rPr>
              <a:t>Feedback received</a:t>
            </a:r>
            <a:r>
              <a:rPr lang="en-KG" sz="2000" b="1" dirty="0">
                <a:solidFill>
                  <a:srgbClr val="C00000"/>
                </a:solidFill>
              </a:rPr>
              <a:t>:</a:t>
            </a:r>
          </a:p>
        </p:txBody>
      </p:sp>
      <p:sp>
        <p:nvSpPr>
          <p:cNvPr id="4" name="TextBox 3">
            <a:extLst>
              <a:ext uri="{FF2B5EF4-FFF2-40B4-BE49-F238E27FC236}">
                <a16:creationId xmlns:a16="http://schemas.microsoft.com/office/drawing/2014/main" id="{9DB67C25-330B-63A3-262E-209095CCC8E3}"/>
              </a:ext>
            </a:extLst>
          </p:cNvPr>
          <p:cNvSpPr txBox="1"/>
          <p:nvPr/>
        </p:nvSpPr>
        <p:spPr>
          <a:xfrm>
            <a:off x="8367505" y="5005000"/>
            <a:ext cx="1552989" cy="369332"/>
          </a:xfrm>
          <a:prstGeom prst="rect">
            <a:avLst/>
          </a:prstGeom>
          <a:noFill/>
        </p:spPr>
        <p:txBody>
          <a:bodyPr wrap="square" rtlCol="0">
            <a:spAutoFit/>
          </a:bodyPr>
          <a:lstStyle/>
          <a:p>
            <a:r>
              <a:rPr lang="en-KG" b="1" dirty="0">
                <a:solidFill>
                  <a:srgbClr val="00BF00"/>
                </a:solidFill>
              </a:rPr>
              <a:t>Steps taken</a:t>
            </a:r>
            <a:r>
              <a:rPr lang="en-KG" b="1" dirty="0"/>
              <a:t>:</a:t>
            </a:r>
          </a:p>
        </p:txBody>
      </p:sp>
      <p:sp>
        <p:nvSpPr>
          <p:cNvPr id="5" name="TextBox 4">
            <a:extLst>
              <a:ext uri="{FF2B5EF4-FFF2-40B4-BE49-F238E27FC236}">
                <a16:creationId xmlns:a16="http://schemas.microsoft.com/office/drawing/2014/main" id="{B9A172BF-4C06-17CC-F5B0-E629D3100E1D}"/>
              </a:ext>
            </a:extLst>
          </p:cNvPr>
          <p:cNvSpPr txBox="1"/>
          <p:nvPr/>
        </p:nvSpPr>
        <p:spPr>
          <a:xfrm>
            <a:off x="7010400" y="5682108"/>
            <a:ext cx="4876800" cy="923330"/>
          </a:xfrm>
          <a:prstGeom prst="rect">
            <a:avLst/>
          </a:prstGeom>
          <a:noFill/>
        </p:spPr>
        <p:txBody>
          <a:bodyPr wrap="square" rtlCol="0">
            <a:spAutoFit/>
          </a:bodyPr>
          <a:lstStyle/>
          <a:p>
            <a:r>
              <a:rPr lang="en-US" b="0" i="0" dirty="0">
                <a:effectLst/>
                <a:latin typeface="Söhne"/>
              </a:rPr>
              <a:t>Implemented additional comments and documentation in areas where code clarity was lacking..</a:t>
            </a:r>
            <a:endParaRPr lang="en-KG" dirty="0"/>
          </a:p>
        </p:txBody>
      </p:sp>
    </p:spTree>
    <p:extLst>
      <p:ext uri="{BB962C8B-B14F-4D97-AF65-F5344CB8AC3E}">
        <p14:creationId xmlns:p14="http://schemas.microsoft.com/office/powerpoint/2010/main" val="264563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grpSp>
        <p:nvGrpSpPr>
          <p:cNvPr id="6" name="Group 9">
            <a:extLst>
              <a:ext uri="{FF2B5EF4-FFF2-40B4-BE49-F238E27FC236}">
                <a16:creationId xmlns:a16="http://schemas.microsoft.com/office/drawing/2014/main" id="{C8B27AA5-E461-132F-64FE-96DAAA6BDADE}"/>
              </a:ext>
            </a:extLst>
          </p:cNvPr>
          <p:cNvGrpSpPr/>
          <p:nvPr/>
        </p:nvGrpSpPr>
        <p:grpSpPr>
          <a:xfrm>
            <a:off x="5715000" y="2324100"/>
            <a:ext cx="6781800" cy="5867400"/>
            <a:chOff x="0" y="0"/>
            <a:chExt cx="812800" cy="812800"/>
          </a:xfrm>
        </p:grpSpPr>
        <p:sp>
          <p:nvSpPr>
            <p:cNvPr id="7" name="Freeform 10">
              <a:extLst>
                <a:ext uri="{FF2B5EF4-FFF2-40B4-BE49-F238E27FC236}">
                  <a16:creationId xmlns:a16="http://schemas.microsoft.com/office/drawing/2014/main" id="{68DBF19A-554A-F4BB-4EBF-2C7AF7B8F0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8" name="TextBox 11">
              <a:extLst>
                <a:ext uri="{FF2B5EF4-FFF2-40B4-BE49-F238E27FC236}">
                  <a16:creationId xmlns:a16="http://schemas.microsoft.com/office/drawing/2014/main" id="{F1CE7368-3802-9584-FD31-6D35DA28B0D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5E367F26-463B-A7C5-3AD9-E34043D755D4}"/>
              </a:ext>
            </a:extLst>
          </p:cNvPr>
          <p:cNvSpPr txBox="1"/>
          <p:nvPr/>
        </p:nvSpPr>
        <p:spPr>
          <a:xfrm>
            <a:off x="6477000" y="448178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468"/>
            <a:ext cx="18290717" cy="12117600"/>
          </a:xfrm>
          <a:prstGeom prst="rect">
            <a:avLst/>
          </a:prstGeom>
        </p:spPr>
      </p:pic>
      <p:sp>
        <p:nvSpPr>
          <p:cNvPr id="2" name="TextBox 1">
            <a:extLst>
              <a:ext uri="{FF2B5EF4-FFF2-40B4-BE49-F238E27FC236}">
                <a16:creationId xmlns:a16="http://schemas.microsoft.com/office/drawing/2014/main" id="{88729041-8CC1-0963-1F47-12909FAB103E}"/>
              </a:ext>
            </a:extLst>
          </p:cNvPr>
          <p:cNvSpPr txBox="1"/>
          <p:nvPr/>
        </p:nvSpPr>
        <p:spPr>
          <a:xfrm>
            <a:off x="7010400" y="3866227"/>
            <a:ext cx="4876800" cy="923330"/>
          </a:xfrm>
          <a:prstGeom prst="rect">
            <a:avLst/>
          </a:prstGeom>
          <a:noFill/>
        </p:spPr>
        <p:txBody>
          <a:bodyPr wrap="square" rtlCol="0">
            <a:spAutoFit/>
          </a:bodyPr>
          <a:lstStyle/>
          <a:p>
            <a:r>
              <a:rPr lang="en-US" dirty="0"/>
              <a:t>JavaFX provides a good interface, but there is room for improvement in terms of styling and detailed views.</a:t>
            </a:r>
            <a:endParaRPr lang="en-KG" sz="2000" dirty="0"/>
          </a:p>
        </p:txBody>
      </p:sp>
      <p:sp>
        <p:nvSpPr>
          <p:cNvPr id="3" name="TextBox 2">
            <a:extLst>
              <a:ext uri="{FF2B5EF4-FFF2-40B4-BE49-F238E27FC236}">
                <a16:creationId xmlns:a16="http://schemas.microsoft.com/office/drawing/2014/main" id="{A229598F-E2F8-BEF8-80AA-4E08F0995EA8}"/>
              </a:ext>
            </a:extLst>
          </p:cNvPr>
          <p:cNvSpPr txBox="1"/>
          <p:nvPr/>
        </p:nvSpPr>
        <p:spPr>
          <a:xfrm>
            <a:off x="7985263" y="3035230"/>
            <a:ext cx="2317474" cy="400110"/>
          </a:xfrm>
          <a:prstGeom prst="rect">
            <a:avLst/>
          </a:prstGeom>
          <a:noFill/>
        </p:spPr>
        <p:txBody>
          <a:bodyPr wrap="square" rtlCol="0">
            <a:spAutoFit/>
          </a:bodyPr>
          <a:lstStyle/>
          <a:p>
            <a:r>
              <a:rPr lang="en-KG" sz="1900" b="1" dirty="0">
                <a:solidFill>
                  <a:srgbClr val="C00000"/>
                </a:solidFill>
              </a:rPr>
              <a:t>Feedback received</a:t>
            </a:r>
            <a:r>
              <a:rPr lang="en-KG" sz="2000" b="1" dirty="0">
                <a:solidFill>
                  <a:srgbClr val="C00000"/>
                </a:solidFill>
              </a:rPr>
              <a:t>:</a:t>
            </a:r>
          </a:p>
        </p:txBody>
      </p:sp>
      <p:sp>
        <p:nvSpPr>
          <p:cNvPr id="4" name="TextBox 3">
            <a:extLst>
              <a:ext uri="{FF2B5EF4-FFF2-40B4-BE49-F238E27FC236}">
                <a16:creationId xmlns:a16="http://schemas.microsoft.com/office/drawing/2014/main" id="{9DB67C25-330B-63A3-262E-209095CCC8E3}"/>
              </a:ext>
            </a:extLst>
          </p:cNvPr>
          <p:cNvSpPr txBox="1"/>
          <p:nvPr/>
        </p:nvSpPr>
        <p:spPr>
          <a:xfrm>
            <a:off x="8367505" y="5005000"/>
            <a:ext cx="1552989" cy="369332"/>
          </a:xfrm>
          <a:prstGeom prst="rect">
            <a:avLst/>
          </a:prstGeom>
          <a:noFill/>
        </p:spPr>
        <p:txBody>
          <a:bodyPr wrap="square" rtlCol="0">
            <a:spAutoFit/>
          </a:bodyPr>
          <a:lstStyle/>
          <a:p>
            <a:r>
              <a:rPr lang="en-KG" b="1" dirty="0">
                <a:solidFill>
                  <a:srgbClr val="00BF00"/>
                </a:solidFill>
              </a:rPr>
              <a:t>Steps taken</a:t>
            </a:r>
            <a:r>
              <a:rPr lang="en-KG" b="1" dirty="0"/>
              <a:t>:</a:t>
            </a:r>
          </a:p>
        </p:txBody>
      </p:sp>
      <p:sp>
        <p:nvSpPr>
          <p:cNvPr id="5" name="TextBox 4">
            <a:extLst>
              <a:ext uri="{FF2B5EF4-FFF2-40B4-BE49-F238E27FC236}">
                <a16:creationId xmlns:a16="http://schemas.microsoft.com/office/drawing/2014/main" id="{B9A172BF-4C06-17CC-F5B0-E629D3100E1D}"/>
              </a:ext>
            </a:extLst>
          </p:cNvPr>
          <p:cNvSpPr txBox="1"/>
          <p:nvPr/>
        </p:nvSpPr>
        <p:spPr>
          <a:xfrm>
            <a:off x="7010400" y="5682108"/>
            <a:ext cx="4876800" cy="923330"/>
          </a:xfrm>
          <a:prstGeom prst="rect">
            <a:avLst/>
          </a:prstGeom>
          <a:noFill/>
        </p:spPr>
        <p:txBody>
          <a:bodyPr wrap="square" rtlCol="0">
            <a:spAutoFit/>
          </a:bodyPr>
          <a:lstStyle/>
          <a:p>
            <a:r>
              <a:rPr lang="en-US" b="0" i="0" dirty="0">
                <a:effectLst/>
                <a:latin typeface="Söhne"/>
              </a:rPr>
              <a:t>Implemented more detailed views for patients, doctors, and appointments to improve the overall user experience.</a:t>
            </a:r>
            <a:endParaRPr lang="en-KG" dirty="0"/>
          </a:p>
        </p:txBody>
      </p:sp>
    </p:spTree>
    <p:extLst>
      <p:ext uri="{BB962C8B-B14F-4D97-AF65-F5344CB8AC3E}">
        <p14:creationId xmlns:p14="http://schemas.microsoft.com/office/powerpoint/2010/main" val="777835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grpSp>
        <p:nvGrpSpPr>
          <p:cNvPr id="6" name="Group 9">
            <a:extLst>
              <a:ext uri="{FF2B5EF4-FFF2-40B4-BE49-F238E27FC236}">
                <a16:creationId xmlns:a16="http://schemas.microsoft.com/office/drawing/2014/main" id="{C8B27AA5-E461-132F-64FE-96DAAA6BDADE}"/>
              </a:ext>
            </a:extLst>
          </p:cNvPr>
          <p:cNvGrpSpPr/>
          <p:nvPr/>
        </p:nvGrpSpPr>
        <p:grpSpPr>
          <a:xfrm>
            <a:off x="5715000" y="2324100"/>
            <a:ext cx="6781800" cy="5867400"/>
            <a:chOff x="0" y="0"/>
            <a:chExt cx="812800" cy="812800"/>
          </a:xfrm>
        </p:grpSpPr>
        <p:sp>
          <p:nvSpPr>
            <p:cNvPr id="7" name="Freeform 10">
              <a:extLst>
                <a:ext uri="{FF2B5EF4-FFF2-40B4-BE49-F238E27FC236}">
                  <a16:creationId xmlns:a16="http://schemas.microsoft.com/office/drawing/2014/main" id="{68DBF19A-554A-F4BB-4EBF-2C7AF7B8F0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8" name="TextBox 11">
              <a:extLst>
                <a:ext uri="{FF2B5EF4-FFF2-40B4-BE49-F238E27FC236}">
                  <a16:creationId xmlns:a16="http://schemas.microsoft.com/office/drawing/2014/main" id="{F1CE7368-3802-9584-FD31-6D35DA28B0D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5E367F26-463B-A7C5-3AD9-E34043D755D4}"/>
              </a:ext>
            </a:extLst>
          </p:cNvPr>
          <p:cNvSpPr txBox="1"/>
          <p:nvPr/>
        </p:nvSpPr>
        <p:spPr>
          <a:xfrm>
            <a:off x="6477000" y="448178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468"/>
            <a:ext cx="18290717" cy="12117600"/>
          </a:xfrm>
          <a:prstGeom prst="rect">
            <a:avLst/>
          </a:prstGeom>
        </p:spPr>
      </p:pic>
      <p:sp>
        <p:nvSpPr>
          <p:cNvPr id="2" name="TextBox 1">
            <a:extLst>
              <a:ext uri="{FF2B5EF4-FFF2-40B4-BE49-F238E27FC236}">
                <a16:creationId xmlns:a16="http://schemas.microsoft.com/office/drawing/2014/main" id="{88729041-8CC1-0963-1F47-12909FAB103E}"/>
              </a:ext>
            </a:extLst>
          </p:cNvPr>
          <p:cNvSpPr txBox="1"/>
          <p:nvPr/>
        </p:nvSpPr>
        <p:spPr>
          <a:xfrm>
            <a:off x="7010400" y="3866227"/>
            <a:ext cx="4876800" cy="923330"/>
          </a:xfrm>
          <a:prstGeom prst="rect">
            <a:avLst/>
          </a:prstGeom>
          <a:noFill/>
        </p:spPr>
        <p:txBody>
          <a:bodyPr wrap="square" rtlCol="0">
            <a:spAutoFit/>
          </a:bodyPr>
          <a:lstStyle/>
          <a:p>
            <a:r>
              <a:rPr lang="en-US" b="0" i="0" dirty="0">
                <a:effectLst/>
                <a:latin typeface="Söhne"/>
              </a:rPr>
              <a:t>Limited error handling was observed, and the application could be enhanced to provide more informative error messages to users.</a:t>
            </a:r>
            <a:endParaRPr lang="en-KG" sz="2000" dirty="0"/>
          </a:p>
        </p:txBody>
      </p:sp>
      <p:sp>
        <p:nvSpPr>
          <p:cNvPr id="3" name="TextBox 2">
            <a:extLst>
              <a:ext uri="{FF2B5EF4-FFF2-40B4-BE49-F238E27FC236}">
                <a16:creationId xmlns:a16="http://schemas.microsoft.com/office/drawing/2014/main" id="{A229598F-E2F8-BEF8-80AA-4E08F0995EA8}"/>
              </a:ext>
            </a:extLst>
          </p:cNvPr>
          <p:cNvSpPr txBox="1"/>
          <p:nvPr/>
        </p:nvSpPr>
        <p:spPr>
          <a:xfrm>
            <a:off x="7985263" y="3035230"/>
            <a:ext cx="2317474" cy="400110"/>
          </a:xfrm>
          <a:prstGeom prst="rect">
            <a:avLst/>
          </a:prstGeom>
          <a:noFill/>
        </p:spPr>
        <p:txBody>
          <a:bodyPr wrap="square" rtlCol="0">
            <a:spAutoFit/>
          </a:bodyPr>
          <a:lstStyle/>
          <a:p>
            <a:r>
              <a:rPr lang="en-KG" sz="1900" b="1" dirty="0">
                <a:solidFill>
                  <a:srgbClr val="C00000"/>
                </a:solidFill>
              </a:rPr>
              <a:t>Feedback received</a:t>
            </a:r>
            <a:r>
              <a:rPr lang="en-KG" sz="2000" b="1" dirty="0">
                <a:solidFill>
                  <a:srgbClr val="C00000"/>
                </a:solidFill>
              </a:rPr>
              <a:t>:</a:t>
            </a:r>
          </a:p>
        </p:txBody>
      </p:sp>
      <p:sp>
        <p:nvSpPr>
          <p:cNvPr id="4" name="TextBox 3">
            <a:extLst>
              <a:ext uri="{FF2B5EF4-FFF2-40B4-BE49-F238E27FC236}">
                <a16:creationId xmlns:a16="http://schemas.microsoft.com/office/drawing/2014/main" id="{9DB67C25-330B-63A3-262E-209095CCC8E3}"/>
              </a:ext>
            </a:extLst>
          </p:cNvPr>
          <p:cNvSpPr txBox="1"/>
          <p:nvPr/>
        </p:nvSpPr>
        <p:spPr>
          <a:xfrm>
            <a:off x="8367505" y="5005000"/>
            <a:ext cx="1552989" cy="369332"/>
          </a:xfrm>
          <a:prstGeom prst="rect">
            <a:avLst/>
          </a:prstGeom>
          <a:noFill/>
        </p:spPr>
        <p:txBody>
          <a:bodyPr wrap="square" rtlCol="0">
            <a:spAutoFit/>
          </a:bodyPr>
          <a:lstStyle/>
          <a:p>
            <a:r>
              <a:rPr lang="en-KG" b="1" dirty="0">
                <a:solidFill>
                  <a:srgbClr val="00BF00"/>
                </a:solidFill>
              </a:rPr>
              <a:t>Steps taken</a:t>
            </a:r>
            <a:r>
              <a:rPr lang="en-KG" b="1" dirty="0"/>
              <a:t>:</a:t>
            </a:r>
          </a:p>
        </p:txBody>
      </p:sp>
      <p:sp>
        <p:nvSpPr>
          <p:cNvPr id="5" name="TextBox 4">
            <a:extLst>
              <a:ext uri="{FF2B5EF4-FFF2-40B4-BE49-F238E27FC236}">
                <a16:creationId xmlns:a16="http://schemas.microsoft.com/office/drawing/2014/main" id="{B9A172BF-4C06-17CC-F5B0-E629D3100E1D}"/>
              </a:ext>
            </a:extLst>
          </p:cNvPr>
          <p:cNvSpPr txBox="1"/>
          <p:nvPr/>
        </p:nvSpPr>
        <p:spPr>
          <a:xfrm>
            <a:off x="7010400" y="5682108"/>
            <a:ext cx="4876800" cy="923330"/>
          </a:xfrm>
          <a:prstGeom prst="rect">
            <a:avLst/>
          </a:prstGeom>
          <a:noFill/>
        </p:spPr>
        <p:txBody>
          <a:bodyPr wrap="square" rtlCol="0">
            <a:spAutoFit/>
          </a:bodyPr>
          <a:lstStyle/>
          <a:p>
            <a:r>
              <a:rPr lang="en-US" dirty="0"/>
              <a:t>Implemented more robust error handling mechanisms throughout the code, especially in user input scenarios.</a:t>
            </a:r>
            <a:endParaRPr lang="en-KG" dirty="0"/>
          </a:p>
        </p:txBody>
      </p:sp>
    </p:spTree>
    <p:extLst>
      <p:ext uri="{BB962C8B-B14F-4D97-AF65-F5344CB8AC3E}">
        <p14:creationId xmlns:p14="http://schemas.microsoft.com/office/powerpoint/2010/main" val="4125464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5566099-7B7C-4D41-7A38-9A285933D597}"/>
              </a:ext>
            </a:extLst>
          </p:cNvPr>
          <p:cNvSpPr/>
          <p:nvPr/>
        </p:nvSpPr>
        <p:spPr>
          <a:xfrm>
            <a:off x="11413579" y="4963056"/>
            <a:ext cx="4461217" cy="3730190"/>
          </a:xfrm>
          <a:prstGeom prst="rect">
            <a:avLst/>
          </a:prstGeom>
          <a:solidFill>
            <a:srgbClr val="C722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G" dirty="0"/>
          </a:p>
        </p:txBody>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9610429" y="10286999"/>
            <a:ext cx="16541276" cy="94922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1" name="Freeform 21"/>
          <p:cNvSpPr/>
          <p:nvPr/>
        </p:nvSpPr>
        <p:spPr>
          <a:xfrm>
            <a:off x="8610600" y="2603954"/>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6428635" y="-545006"/>
            <a:ext cx="2585802" cy="258580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KG" dirty="0">
                <a:solidFill>
                  <a:srgbClr val="00B050"/>
                </a:solidFill>
              </a:endParaRPr>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3846715" y="5494485"/>
            <a:ext cx="969376" cy="619189"/>
          </a:xfrm>
          <a:custGeom>
            <a:avLst/>
            <a:gdLst/>
            <a:ahLst/>
            <a:cxnLst/>
            <a:rect l="l" t="t" r="r" b="b"/>
            <a:pathLst>
              <a:path w="969376" h="619189">
                <a:moveTo>
                  <a:pt x="0" y="0"/>
                </a:moveTo>
                <a:lnTo>
                  <a:pt x="969376" y="0"/>
                </a:lnTo>
                <a:lnTo>
                  <a:pt x="969376" y="619189"/>
                </a:lnTo>
                <a:lnTo>
                  <a:pt x="0" y="619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2813441">
            <a:off x="8761043" y="5321784"/>
            <a:ext cx="590813" cy="964592"/>
          </a:xfrm>
          <a:custGeom>
            <a:avLst/>
            <a:gdLst/>
            <a:ahLst/>
            <a:cxnLst/>
            <a:rect l="l" t="t" r="r" b="b"/>
            <a:pathLst>
              <a:path w="590813" h="964592">
                <a:moveTo>
                  <a:pt x="0" y="0"/>
                </a:moveTo>
                <a:lnTo>
                  <a:pt x="590813" y="0"/>
                </a:lnTo>
                <a:lnTo>
                  <a:pt x="590813" y="964592"/>
                </a:lnTo>
                <a:lnTo>
                  <a:pt x="0" y="964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3249541" y="5127000"/>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16538253" y="9120187"/>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31" name="TextBox 31"/>
          <p:cNvSpPr txBox="1"/>
          <p:nvPr/>
        </p:nvSpPr>
        <p:spPr>
          <a:xfrm>
            <a:off x="2657127" y="7081661"/>
            <a:ext cx="3471740" cy="1182375"/>
          </a:xfrm>
          <a:prstGeom prst="rect">
            <a:avLst/>
          </a:prstGeom>
        </p:spPr>
        <p:txBody>
          <a:bodyPr wrap="square" lIns="0" tIns="0" rIns="0" bIns="0" rtlCol="0" anchor="t">
            <a:spAutoFit/>
          </a:bodyPr>
          <a:lstStyle/>
          <a:p>
            <a:pPr marL="342900" indent="-342900">
              <a:lnSpc>
                <a:spcPts val="3150"/>
              </a:lnSpc>
              <a:buFont typeface="Arial" panose="020B0604020202020204" pitchFamily="34" charset="0"/>
              <a:buChar char="•"/>
            </a:pPr>
            <a:r>
              <a:rPr lang="en-US" sz="1700" dirty="0">
                <a:latin typeface="Montserrat"/>
              </a:rPr>
              <a:t>Improve patient experience</a:t>
            </a:r>
          </a:p>
          <a:p>
            <a:pPr marL="342900" indent="-342900">
              <a:lnSpc>
                <a:spcPts val="3150"/>
              </a:lnSpc>
              <a:buFont typeface="Arial" panose="020B0604020202020204" pitchFamily="34" charset="0"/>
              <a:buChar char="•"/>
            </a:pPr>
            <a:r>
              <a:rPr lang="en-US" sz="1700" dirty="0">
                <a:latin typeface="Montserrat"/>
              </a:rPr>
              <a:t>Optimize resource allocation</a:t>
            </a:r>
          </a:p>
          <a:p>
            <a:pPr marL="342900" indent="-342900">
              <a:lnSpc>
                <a:spcPts val="3150"/>
              </a:lnSpc>
              <a:buFont typeface="Arial" panose="020B0604020202020204" pitchFamily="34" charset="0"/>
              <a:buChar char="•"/>
            </a:pPr>
            <a:r>
              <a:rPr lang="en-US" sz="1700" dirty="0">
                <a:latin typeface="Montserrat"/>
              </a:rPr>
              <a:t>Ensure timely appointments</a:t>
            </a:r>
          </a:p>
        </p:txBody>
      </p:sp>
      <p:sp>
        <p:nvSpPr>
          <p:cNvPr id="32" name="TextBox 32"/>
          <p:cNvSpPr txBox="1"/>
          <p:nvPr/>
        </p:nvSpPr>
        <p:spPr>
          <a:xfrm>
            <a:off x="11660741" y="6584027"/>
            <a:ext cx="4028476" cy="2409249"/>
          </a:xfrm>
          <a:prstGeom prst="rect">
            <a:avLst/>
          </a:prstGeom>
        </p:spPr>
        <p:txBody>
          <a:bodyPr wrap="square" lIns="0" tIns="0" rIns="0" bIns="0" rtlCol="0" anchor="t">
            <a:spAutoFit/>
          </a:bodyPr>
          <a:lstStyle/>
          <a:p>
            <a:pPr algn="ctr">
              <a:lnSpc>
                <a:spcPts val="3150"/>
              </a:lnSpc>
            </a:pPr>
            <a:r>
              <a:rPr lang="en-US" sz="1700" dirty="0">
                <a:solidFill>
                  <a:schemeClr val="bg1"/>
                </a:solidFill>
                <a:latin typeface="Montserrat"/>
              </a:rPr>
              <a:t>This is an online appointment with a specialist, in which the admin books a patient for an appointment by his id, assigning him to a doctor by id and selecting a date.</a:t>
            </a:r>
          </a:p>
          <a:p>
            <a:pPr algn="ctr">
              <a:lnSpc>
                <a:spcPts val="3150"/>
              </a:lnSpc>
            </a:pPr>
            <a:endParaRPr lang="en-US" sz="1700" i="1" dirty="0">
              <a:latin typeface=""/>
            </a:endParaRPr>
          </a:p>
        </p:txBody>
      </p:sp>
      <p:sp>
        <p:nvSpPr>
          <p:cNvPr id="33" name="TextBox 33"/>
          <p:cNvSpPr txBox="1"/>
          <p:nvPr/>
        </p:nvSpPr>
        <p:spPr>
          <a:xfrm>
            <a:off x="7252792" y="7081661"/>
            <a:ext cx="3471740" cy="1506053"/>
          </a:xfrm>
          <a:prstGeom prst="rect">
            <a:avLst/>
          </a:prstGeom>
        </p:spPr>
        <p:txBody>
          <a:bodyPr lIns="0" tIns="0" rIns="0" bIns="0" rtlCol="0" anchor="t">
            <a:spAutoFit/>
          </a:bodyPr>
          <a:lstStyle/>
          <a:p>
            <a:pPr algn="ctr">
              <a:lnSpc>
                <a:spcPts val="3000"/>
              </a:lnSpc>
            </a:pPr>
            <a:r>
              <a:rPr lang="en-US" sz="2000" dirty="0">
                <a:latin typeface="Montserrat"/>
              </a:rPr>
              <a:t>Enhance healthcare service efficiency through a streamlined reservation system.</a:t>
            </a:r>
          </a:p>
        </p:txBody>
      </p:sp>
      <p:sp>
        <p:nvSpPr>
          <p:cNvPr id="34" name="TextBox 34"/>
          <p:cNvSpPr txBox="1"/>
          <p:nvPr/>
        </p:nvSpPr>
        <p:spPr>
          <a:xfrm>
            <a:off x="2413204" y="6243649"/>
            <a:ext cx="3842898" cy="367729"/>
          </a:xfrm>
          <a:prstGeom prst="rect">
            <a:avLst/>
          </a:prstGeom>
        </p:spPr>
        <p:txBody>
          <a:bodyPr lIns="0" tIns="0" rIns="0" bIns="0" rtlCol="0" anchor="t">
            <a:spAutoFit/>
          </a:bodyPr>
          <a:lstStyle/>
          <a:p>
            <a:pPr algn="ctr">
              <a:lnSpc>
                <a:spcPts val="2999"/>
              </a:lnSpc>
            </a:pPr>
            <a:r>
              <a:rPr lang="en-US" sz="2499" dirty="0">
                <a:latin typeface="Montserrat Bold"/>
              </a:rPr>
              <a:t>Significance:</a:t>
            </a:r>
          </a:p>
        </p:txBody>
      </p:sp>
      <p:sp>
        <p:nvSpPr>
          <p:cNvPr id="35" name="TextBox 35"/>
          <p:cNvSpPr txBox="1"/>
          <p:nvPr/>
        </p:nvSpPr>
        <p:spPr>
          <a:xfrm>
            <a:off x="7067213" y="6243649"/>
            <a:ext cx="3842898" cy="367729"/>
          </a:xfrm>
          <a:prstGeom prst="rect">
            <a:avLst/>
          </a:prstGeom>
        </p:spPr>
        <p:txBody>
          <a:bodyPr lIns="0" tIns="0" rIns="0" bIns="0" rtlCol="0" anchor="t">
            <a:spAutoFit/>
          </a:bodyPr>
          <a:lstStyle/>
          <a:p>
            <a:pPr algn="ctr">
              <a:lnSpc>
                <a:spcPts val="2999"/>
              </a:lnSpc>
            </a:pPr>
            <a:r>
              <a:rPr lang="en-US" sz="2499" dirty="0">
                <a:latin typeface="Montserrat Bold"/>
              </a:rPr>
              <a:t>Our Goal:</a:t>
            </a:r>
          </a:p>
        </p:txBody>
      </p:sp>
      <p:sp>
        <p:nvSpPr>
          <p:cNvPr id="36" name="TextBox 36"/>
          <p:cNvSpPr txBox="1"/>
          <p:nvPr/>
        </p:nvSpPr>
        <p:spPr>
          <a:xfrm>
            <a:off x="11722738" y="6243649"/>
            <a:ext cx="3842898" cy="367729"/>
          </a:xfrm>
          <a:prstGeom prst="rect">
            <a:avLst/>
          </a:prstGeom>
        </p:spPr>
        <p:txBody>
          <a:bodyPr lIns="0" tIns="0" rIns="0" bIns="0" rtlCol="0" anchor="t">
            <a:spAutoFit/>
          </a:bodyPr>
          <a:lstStyle/>
          <a:p>
            <a:pPr algn="ctr">
              <a:lnSpc>
                <a:spcPts val="2999"/>
              </a:lnSpc>
            </a:pPr>
            <a:r>
              <a:rPr lang="en-US" sz="2499" dirty="0">
                <a:solidFill>
                  <a:schemeClr val="bg1"/>
                </a:solidFill>
                <a:latin typeface="Montserrat Bold"/>
              </a:rPr>
              <a:t>HRS?</a:t>
            </a:r>
          </a:p>
        </p:txBody>
      </p:sp>
      <p:sp>
        <p:nvSpPr>
          <p:cNvPr id="37" name="TextBox 37"/>
          <p:cNvSpPr txBox="1"/>
          <p:nvPr/>
        </p:nvSpPr>
        <p:spPr>
          <a:xfrm>
            <a:off x="5158664" y="1559439"/>
            <a:ext cx="7659996" cy="830514"/>
          </a:xfrm>
          <a:prstGeom prst="rect">
            <a:avLst/>
          </a:prstGeom>
        </p:spPr>
        <p:txBody>
          <a:bodyPr lIns="0" tIns="0" rIns="0" bIns="0" rtlCol="0" anchor="t">
            <a:spAutoFit/>
          </a:bodyPr>
          <a:lstStyle/>
          <a:p>
            <a:pPr algn="ctr">
              <a:lnSpc>
                <a:spcPts val="6359"/>
              </a:lnSpc>
            </a:pPr>
            <a:r>
              <a:rPr lang="en-US" sz="5999" dirty="0">
                <a:solidFill>
                  <a:srgbClr val="000000"/>
                </a:solidFill>
                <a:latin typeface="Montserrat Classic Bold"/>
              </a:rPr>
              <a:t>About HRS</a:t>
            </a:r>
          </a:p>
        </p:txBody>
      </p:sp>
      <p:sp>
        <p:nvSpPr>
          <p:cNvPr id="38" name="TextBox 38"/>
          <p:cNvSpPr txBox="1"/>
          <p:nvPr/>
        </p:nvSpPr>
        <p:spPr>
          <a:xfrm>
            <a:off x="3648663" y="3140444"/>
            <a:ext cx="10650263" cy="1509452"/>
          </a:xfrm>
          <a:prstGeom prst="rect">
            <a:avLst/>
          </a:prstGeom>
        </p:spPr>
        <p:txBody>
          <a:bodyPr lIns="0" tIns="0" rIns="0" bIns="0" rtlCol="0" anchor="t">
            <a:spAutoFit/>
          </a:bodyPr>
          <a:lstStyle/>
          <a:p>
            <a:pPr algn="ctr">
              <a:lnSpc>
                <a:spcPts val="3000"/>
              </a:lnSpc>
            </a:pPr>
            <a:r>
              <a:rPr lang="en-US" sz="2000" dirty="0">
                <a:solidFill>
                  <a:srgbClr val="000000"/>
                </a:solidFill>
                <a:latin typeface="Montserrat"/>
              </a:rPr>
              <a:t>Hospital Reservation System(HRS) - is an innovative healthcare solution revolutionizing patient-doctor interactions. With a modular codebase, database integration, and a vision for future enhancements, HRS is poised to redefine healthcare management</a:t>
            </a:r>
            <a:r>
              <a:rPr lang="en-US" sz="2000" b="0" i="1" dirty="0">
                <a:effectLst/>
                <a:latin typeface="Söhne"/>
              </a:rPr>
              <a:t>.</a:t>
            </a:r>
            <a:endParaRPr lang="en-US" sz="2000" dirty="0">
              <a:latin typeface="Montserrat"/>
            </a:endParaRPr>
          </a:p>
        </p:txBody>
      </p:sp>
      <p:sp>
        <p:nvSpPr>
          <p:cNvPr id="39" name="Freeform 39"/>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40" name="TextBox 40"/>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12" name="TextBox 11">
            <a:extLst>
              <a:ext uri="{FF2B5EF4-FFF2-40B4-BE49-F238E27FC236}">
                <a16:creationId xmlns:a16="http://schemas.microsoft.com/office/drawing/2014/main" id="{E8F84B9D-F7B0-DD51-AA98-5A9EBEAE639C}"/>
              </a:ext>
            </a:extLst>
          </p:cNvPr>
          <p:cNvSpPr txBox="1"/>
          <p:nvPr/>
        </p:nvSpPr>
        <p:spPr>
          <a:xfrm>
            <a:off x="7607364" y="9627449"/>
            <a:ext cx="3073271" cy="437940"/>
          </a:xfrm>
          <a:prstGeom prst="rect">
            <a:avLst/>
          </a:prstGeom>
          <a:noFill/>
        </p:spPr>
        <p:txBody>
          <a:bodyPr wrap="square">
            <a:spAutoFit/>
          </a:bodyPr>
          <a:lstStyle/>
          <a:p>
            <a:pPr>
              <a:lnSpc>
                <a:spcPts val="3000"/>
              </a:lnSpc>
            </a:pPr>
            <a:r>
              <a:rPr lang="en-US" sz="1800" dirty="0" err="1">
                <a:solidFill>
                  <a:srgbClr val="000000"/>
                </a:solidFill>
                <a:latin typeface="Montserrat"/>
              </a:rPr>
              <a:t>www.hrs@gmail.com</a:t>
            </a:r>
            <a:endParaRPr lang="en-US" sz="1800" dirty="0">
              <a:solidFill>
                <a:srgbClr val="000000"/>
              </a:solidFill>
              <a:latin typeface="Montserrat"/>
            </a:endParaRPr>
          </a:p>
        </p:txBody>
      </p:sp>
      <p:sp>
        <p:nvSpPr>
          <p:cNvPr id="13" name="Freeform 12">
            <a:extLst>
              <a:ext uri="{FF2B5EF4-FFF2-40B4-BE49-F238E27FC236}">
                <a16:creationId xmlns:a16="http://schemas.microsoft.com/office/drawing/2014/main" id="{A37E30E4-E8F5-7250-FF64-3DD3DCE879C0}"/>
              </a:ext>
            </a:extLst>
          </p:cNvPr>
          <p:cNvSpPr/>
          <p:nvPr/>
        </p:nvSpPr>
        <p:spPr>
          <a:xfrm>
            <a:off x="608530" y="1804992"/>
            <a:ext cx="3004885" cy="3164242"/>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t="-23858" b="-23858"/>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167778" y="8306860"/>
            <a:ext cx="643831" cy="1902880"/>
            <a:chOff x="0" y="0"/>
            <a:chExt cx="660400" cy="1951851"/>
          </a:xfrm>
        </p:grpSpPr>
        <p:sp>
          <p:nvSpPr>
            <p:cNvPr id="3" name="Freeform 3"/>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4" name="TextBox 4"/>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5" name="Group 5"/>
          <p:cNvGrpSpPr/>
          <p:nvPr/>
        </p:nvGrpSpPr>
        <p:grpSpPr>
          <a:xfrm>
            <a:off x="16538253" y="8936385"/>
            <a:ext cx="643732" cy="6437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8" name="Freeform 8"/>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1661897" y="9026116"/>
            <a:ext cx="892208" cy="89220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2" name="Freeform 12"/>
          <p:cNvSpPr/>
          <p:nvPr/>
        </p:nvSpPr>
        <p:spPr>
          <a:xfrm>
            <a:off x="11849173" y="9213391"/>
            <a:ext cx="517657" cy="517657"/>
          </a:xfrm>
          <a:custGeom>
            <a:avLst/>
            <a:gdLst/>
            <a:ahLst/>
            <a:cxnLst/>
            <a:rect l="l" t="t" r="r" b="b"/>
            <a:pathLst>
              <a:path w="517657" h="517657">
                <a:moveTo>
                  <a:pt x="0" y="0"/>
                </a:moveTo>
                <a:lnTo>
                  <a:pt x="517656" y="0"/>
                </a:lnTo>
                <a:lnTo>
                  <a:pt x="517656" y="517657"/>
                </a:lnTo>
                <a:lnTo>
                  <a:pt x="0" y="5176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2448724" y="9026116"/>
            <a:ext cx="892208" cy="89220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6346452" y="9026116"/>
            <a:ext cx="892208" cy="8922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9" name="Freeform 19"/>
          <p:cNvSpPr/>
          <p:nvPr/>
        </p:nvSpPr>
        <p:spPr>
          <a:xfrm>
            <a:off x="2687005" y="9256697"/>
            <a:ext cx="415645" cy="402798"/>
          </a:xfrm>
          <a:custGeom>
            <a:avLst/>
            <a:gdLst/>
            <a:ahLst/>
            <a:cxnLst/>
            <a:rect l="l" t="t" r="r" b="b"/>
            <a:pathLst>
              <a:path w="415645" h="402798">
                <a:moveTo>
                  <a:pt x="0" y="0"/>
                </a:moveTo>
                <a:lnTo>
                  <a:pt x="415645" y="0"/>
                </a:lnTo>
                <a:lnTo>
                  <a:pt x="415645" y="402798"/>
                </a:lnTo>
                <a:lnTo>
                  <a:pt x="0" y="402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6613640" y="9213391"/>
            <a:ext cx="338782" cy="525244"/>
          </a:xfrm>
          <a:custGeom>
            <a:avLst/>
            <a:gdLst/>
            <a:ahLst/>
            <a:cxnLst/>
            <a:rect l="l" t="t" r="r" b="b"/>
            <a:pathLst>
              <a:path w="338782" h="525244">
                <a:moveTo>
                  <a:pt x="0" y="0"/>
                </a:moveTo>
                <a:lnTo>
                  <a:pt x="338782" y="0"/>
                </a:lnTo>
                <a:lnTo>
                  <a:pt x="338782" y="525244"/>
                </a:lnTo>
                <a:lnTo>
                  <a:pt x="0" y="5252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2563196" y="2577352"/>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2" name="Group 22"/>
          <p:cNvGrpSpPr/>
          <p:nvPr/>
        </p:nvGrpSpPr>
        <p:grpSpPr>
          <a:xfrm>
            <a:off x="12855622" y="-5125918"/>
            <a:ext cx="12631018" cy="1263101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3653648" y="9578322"/>
            <a:ext cx="2576154" cy="304033"/>
          </a:xfrm>
          <a:prstGeom prst="rect">
            <a:avLst/>
          </a:prstGeom>
        </p:spPr>
        <p:txBody>
          <a:bodyPr wrap="square" lIns="0" tIns="0" rIns="0" bIns="0" rtlCol="0" anchor="t">
            <a:spAutoFit/>
          </a:bodyPr>
          <a:lstStyle/>
          <a:p>
            <a:pPr>
              <a:lnSpc>
                <a:spcPts val="2480"/>
              </a:lnSpc>
            </a:pPr>
            <a:r>
              <a:rPr lang="en-US" sz="2000" spc="-40" dirty="0">
                <a:solidFill>
                  <a:srgbClr val="000000"/>
                </a:solidFill>
                <a:latin typeface="Montserrat"/>
              </a:rPr>
              <a:t>+123-456-7890</a:t>
            </a:r>
          </a:p>
        </p:txBody>
      </p:sp>
      <p:sp>
        <p:nvSpPr>
          <p:cNvPr id="28" name="TextBox 28"/>
          <p:cNvSpPr txBox="1"/>
          <p:nvPr/>
        </p:nvSpPr>
        <p:spPr>
          <a:xfrm>
            <a:off x="7551377" y="9578322"/>
            <a:ext cx="3653320" cy="304033"/>
          </a:xfrm>
          <a:prstGeom prst="rect">
            <a:avLst/>
          </a:prstGeom>
        </p:spPr>
        <p:txBody>
          <a:bodyPr wrap="square" lIns="0" tIns="0" rIns="0" bIns="0" rtlCol="0" anchor="t">
            <a:spAutoFit/>
          </a:bodyPr>
          <a:lstStyle/>
          <a:p>
            <a:pPr>
              <a:lnSpc>
                <a:spcPts val="2480"/>
              </a:lnSpc>
            </a:pPr>
            <a:r>
              <a:rPr lang="en-US" sz="2000" spc="-40" dirty="0">
                <a:solidFill>
                  <a:srgbClr val="000000"/>
                </a:solidFill>
                <a:latin typeface="Montserrat"/>
              </a:rPr>
              <a:t>22 Ankara St., Bishkek</a:t>
            </a:r>
          </a:p>
        </p:txBody>
      </p:sp>
      <p:sp>
        <p:nvSpPr>
          <p:cNvPr id="29" name="TextBox 29"/>
          <p:cNvSpPr txBox="1"/>
          <p:nvPr/>
        </p:nvSpPr>
        <p:spPr>
          <a:xfrm>
            <a:off x="12866822" y="9578322"/>
            <a:ext cx="3653320" cy="304033"/>
          </a:xfrm>
          <a:prstGeom prst="rect">
            <a:avLst/>
          </a:prstGeom>
        </p:spPr>
        <p:txBody>
          <a:bodyPr wrap="square" lIns="0" tIns="0" rIns="0" bIns="0" rtlCol="0" anchor="t">
            <a:spAutoFit/>
          </a:bodyPr>
          <a:lstStyle/>
          <a:p>
            <a:pPr>
              <a:lnSpc>
                <a:spcPts val="2480"/>
              </a:lnSpc>
            </a:pPr>
            <a:r>
              <a:rPr lang="en-US" sz="2000" spc="-40" dirty="0" err="1">
                <a:solidFill>
                  <a:srgbClr val="000000"/>
                </a:solidFill>
                <a:latin typeface="Montserrat"/>
              </a:rPr>
              <a:t>www.HRS@gmail.com</a:t>
            </a:r>
            <a:endParaRPr lang="en-US" sz="2000" spc="-40" dirty="0">
              <a:solidFill>
                <a:srgbClr val="000000"/>
              </a:solidFill>
              <a:latin typeface="Montserrat"/>
            </a:endParaRPr>
          </a:p>
        </p:txBody>
      </p:sp>
      <p:sp>
        <p:nvSpPr>
          <p:cNvPr id="30" name="TextBox 30"/>
          <p:cNvSpPr txBox="1"/>
          <p:nvPr/>
        </p:nvSpPr>
        <p:spPr>
          <a:xfrm>
            <a:off x="3653648" y="8978491"/>
            <a:ext cx="1735809" cy="398827"/>
          </a:xfrm>
          <a:prstGeom prst="rect">
            <a:avLst/>
          </a:prstGeom>
        </p:spPr>
        <p:txBody>
          <a:bodyPr wrap="square" lIns="0" tIns="0" rIns="0" bIns="0" rtlCol="0" anchor="t">
            <a:spAutoFit/>
          </a:bodyPr>
          <a:lstStyle/>
          <a:p>
            <a:pPr>
              <a:lnSpc>
                <a:spcPts val="3499"/>
              </a:lnSpc>
            </a:pPr>
            <a:r>
              <a:rPr lang="en-US" sz="2499">
                <a:solidFill>
                  <a:srgbClr val="193378"/>
                </a:solidFill>
                <a:latin typeface="Montserrat Classic Bold"/>
              </a:rPr>
              <a:t>Phone</a:t>
            </a:r>
          </a:p>
        </p:txBody>
      </p:sp>
      <p:sp>
        <p:nvSpPr>
          <p:cNvPr id="31" name="TextBox 31"/>
          <p:cNvSpPr txBox="1"/>
          <p:nvPr/>
        </p:nvSpPr>
        <p:spPr>
          <a:xfrm>
            <a:off x="7541852" y="8978491"/>
            <a:ext cx="1735809" cy="398827"/>
          </a:xfrm>
          <a:prstGeom prst="rect">
            <a:avLst/>
          </a:prstGeom>
        </p:spPr>
        <p:txBody>
          <a:bodyPr wrap="square" lIns="0" tIns="0" rIns="0" bIns="0" rtlCol="0" anchor="t">
            <a:spAutoFit/>
          </a:bodyPr>
          <a:lstStyle/>
          <a:p>
            <a:pPr>
              <a:lnSpc>
                <a:spcPts val="3499"/>
              </a:lnSpc>
            </a:pPr>
            <a:r>
              <a:rPr lang="en-US" sz="2499">
                <a:solidFill>
                  <a:srgbClr val="193378"/>
                </a:solidFill>
                <a:latin typeface="Montserrat Classic Bold"/>
              </a:rPr>
              <a:t>Address</a:t>
            </a:r>
          </a:p>
        </p:txBody>
      </p:sp>
      <p:sp>
        <p:nvSpPr>
          <p:cNvPr id="32" name="TextBox 32"/>
          <p:cNvSpPr txBox="1"/>
          <p:nvPr/>
        </p:nvSpPr>
        <p:spPr>
          <a:xfrm>
            <a:off x="12866822" y="8978491"/>
            <a:ext cx="1735809" cy="398827"/>
          </a:xfrm>
          <a:prstGeom prst="rect">
            <a:avLst/>
          </a:prstGeom>
        </p:spPr>
        <p:txBody>
          <a:bodyPr wrap="square" lIns="0" tIns="0" rIns="0" bIns="0" rtlCol="0" anchor="t">
            <a:spAutoFit/>
          </a:bodyPr>
          <a:lstStyle/>
          <a:p>
            <a:pPr>
              <a:lnSpc>
                <a:spcPts val="3499"/>
              </a:lnSpc>
            </a:pPr>
            <a:r>
              <a:rPr lang="en-US" sz="2499">
                <a:solidFill>
                  <a:srgbClr val="193378"/>
                </a:solidFill>
                <a:latin typeface="Montserrat Classic Bold"/>
              </a:rPr>
              <a:t>Website</a:t>
            </a:r>
          </a:p>
        </p:txBody>
      </p:sp>
      <p:sp>
        <p:nvSpPr>
          <p:cNvPr id="33" name="TextBox 33"/>
          <p:cNvSpPr txBox="1"/>
          <p:nvPr/>
        </p:nvSpPr>
        <p:spPr>
          <a:xfrm>
            <a:off x="2466835" y="1705016"/>
            <a:ext cx="5465120" cy="830514"/>
          </a:xfrm>
          <a:prstGeom prst="rect">
            <a:avLst/>
          </a:prstGeom>
        </p:spPr>
        <p:txBody>
          <a:bodyPr lIns="0" tIns="0" rIns="0" bIns="0" rtlCol="0" anchor="t">
            <a:spAutoFit/>
          </a:bodyPr>
          <a:lstStyle/>
          <a:p>
            <a:pPr>
              <a:lnSpc>
                <a:spcPts val="6359"/>
              </a:lnSpc>
            </a:pPr>
            <a:r>
              <a:rPr lang="en-US" sz="5999" dirty="0">
                <a:solidFill>
                  <a:srgbClr val="000000"/>
                </a:solidFill>
                <a:latin typeface="Montserrat Classic Bold"/>
              </a:rPr>
              <a:t>Conclusion</a:t>
            </a:r>
          </a:p>
        </p:txBody>
      </p:sp>
      <p:sp>
        <p:nvSpPr>
          <p:cNvPr id="34" name="TextBox 34"/>
          <p:cNvSpPr txBox="1"/>
          <p:nvPr/>
        </p:nvSpPr>
        <p:spPr>
          <a:xfrm>
            <a:off x="2521243" y="2915728"/>
            <a:ext cx="6800362" cy="3477875"/>
          </a:xfrm>
          <a:prstGeom prst="rect">
            <a:avLst/>
          </a:prstGeom>
        </p:spPr>
        <p:txBody>
          <a:bodyPr lIns="0" tIns="0" rIns="0" bIns="0" rtlCol="0" anchor="t">
            <a:spAutoFit/>
          </a:bodyPr>
          <a:lstStyle/>
          <a:p>
            <a:pPr>
              <a:lnSpc>
                <a:spcPts val="3000"/>
              </a:lnSpc>
            </a:pPr>
            <a:r>
              <a:rPr lang="en-US" sz="1600" dirty="0">
                <a:latin typeface="Montserrat"/>
              </a:rPr>
              <a:t>. Let’s highlight the key takeaways:</a:t>
            </a:r>
          </a:p>
          <a:p>
            <a:pPr>
              <a:lnSpc>
                <a:spcPts val="3000"/>
              </a:lnSpc>
            </a:pPr>
            <a:endParaRPr lang="en-US" sz="1600" dirty="0">
              <a:latin typeface="Montserrat"/>
            </a:endParaRPr>
          </a:p>
          <a:p>
            <a:pPr marL="285750" indent="-285750" algn="l">
              <a:buFont typeface="Arial" panose="020B0604020202020204" pitchFamily="34" charset="0"/>
              <a:buChar char="•"/>
            </a:pPr>
            <a:r>
              <a:rPr lang="en-US" sz="1600" b="0" i="0" dirty="0">
                <a:effectLst/>
              </a:rPr>
              <a:t>Successful implementation of a Hospital Reservation System using Java and PostgreSQL.</a:t>
            </a:r>
          </a:p>
          <a:p>
            <a:pPr marL="285750" indent="-285750" algn="l">
              <a:buFont typeface="Arial" panose="020B0604020202020204" pitchFamily="34" charset="0"/>
              <a:buChar char="•"/>
            </a:pPr>
            <a:r>
              <a:rPr lang="en-US" sz="1600" b="0" i="0" dirty="0">
                <a:effectLst/>
              </a:rPr>
              <a:t>The system provides functionality for adding patients, viewing patients and doctors, and booking appointments</a:t>
            </a:r>
            <a:r>
              <a:rPr lang="en-US" sz="1600" b="0" i="0" dirty="0">
                <a:solidFill>
                  <a:srgbClr val="ECECF1"/>
                </a:solidFill>
                <a:effectLst/>
              </a:rPr>
              <a:t>.</a:t>
            </a:r>
          </a:p>
          <a:p>
            <a:pPr marL="285750" indent="-285750" algn="l">
              <a:buFont typeface="Arial" panose="020B0604020202020204" pitchFamily="34" charset="0"/>
              <a:buChar char="•"/>
            </a:pPr>
            <a:r>
              <a:rPr lang="en-US" sz="1600" b="0" i="0" dirty="0">
                <a:effectLst/>
              </a:rPr>
              <a:t>Utilization of JavaFX for the user interface, enhancing the user experience.</a:t>
            </a:r>
          </a:p>
          <a:p>
            <a:pPr marL="285750" indent="-285750" algn="l">
              <a:buFont typeface="Arial" panose="020B0604020202020204" pitchFamily="34" charset="0"/>
              <a:buChar char="•"/>
            </a:pPr>
            <a:r>
              <a:rPr lang="en-US" sz="1600" b="0" i="0" dirty="0">
                <a:effectLst/>
              </a:rPr>
              <a:t>Effective integration of a relational database (PostgreSQL) for storing and managing data.</a:t>
            </a:r>
          </a:p>
          <a:p>
            <a:pPr marL="285750" indent="-285750" algn="l">
              <a:buFont typeface="Arial" panose="020B0604020202020204" pitchFamily="34" charset="0"/>
              <a:buChar char="•"/>
            </a:pPr>
            <a:r>
              <a:rPr lang="en-US" sz="1600" b="0" i="0" dirty="0">
                <a:effectLst/>
              </a:rPr>
              <a:t>Continuous improvement through feedback, resulting in a more robust and user-friendly system.</a:t>
            </a:r>
          </a:p>
          <a:p>
            <a:br>
              <a:rPr lang="en-US" sz="1600" dirty="0"/>
            </a:br>
            <a:endParaRPr lang="en-US" sz="1600" dirty="0">
              <a:latin typeface="Montserrat"/>
            </a:endParaRPr>
          </a:p>
        </p:txBody>
      </p:sp>
      <p:grpSp>
        <p:nvGrpSpPr>
          <p:cNvPr id="35" name="Group 35"/>
          <p:cNvGrpSpPr/>
          <p:nvPr/>
        </p:nvGrpSpPr>
        <p:grpSpPr>
          <a:xfrm>
            <a:off x="-1966895" y="8936385"/>
            <a:ext cx="3933790" cy="393379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8" name="Group 38"/>
          <p:cNvGrpSpPr/>
          <p:nvPr/>
        </p:nvGrpSpPr>
        <p:grpSpPr>
          <a:xfrm>
            <a:off x="-500918" y="8435467"/>
            <a:ext cx="1001836" cy="100183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1" name="Freeform 41"/>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12">
              <a:alphaModFix amt="25000"/>
              <a:extLst>
                <a:ext uri="{96DAC541-7B7A-43D3-8B79-37D633B846F1}">
                  <asvg:svgBlip xmlns:asvg="http://schemas.microsoft.com/office/drawing/2016/SVG/main" r:embed="rId13"/>
                </a:ext>
              </a:extLst>
            </a:blip>
            <a:stretch>
              <a:fillRect/>
            </a:stretch>
          </a:blipFill>
        </p:spPr>
      </p:sp>
      <p:sp>
        <p:nvSpPr>
          <p:cNvPr id="42" name="Freeform 42"/>
          <p:cNvSpPr/>
          <p:nvPr/>
        </p:nvSpPr>
        <p:spPr>
          <a:xfrm>
            <a:off x="817486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12">
              <a:alphaModFix amt="25000"/>
              <a:extLst>
                <a:ext uri="{96DAC541-7B7A-43D3-8B79-37D633B846F1}">
                  <asvg:svgBlip xmlns:asvg="http://schemas.microsoft.com/office/drawing/2016/SVG/main" r:embed="rId13"/>
                </a:ext>
              </a:extLst>
            </a:blip>
            <a:stretch>
              <a:fillRect/>
            </a:stretch>
          </a:blipFill>
        </p:spPr>
      </p:sp>
      <p:sp>
        <p:nvSpPr>
          <p:cNvPr id="43" name="Freeform 43"/>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4"/>
            <a:stretch>
              <a:fillRect/>
            </a:stretch>
          </a:blipFill>
        </p:spPr>
      </p:sp>
      <p:sp>
        <p:nvSpPr>
          <p:cNvPr id="44" name="TextBox 44"/>
          <p:cNvSpPr txBox="1"/>
          <p:nvPr/>
        </p:nvSpPr>
        <p:spPr>
          <a:xfrm>
            <a:off x="1813684" y="794385"/>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50" name="TextBox 49">
            <a:extLst>
              <a:ext uri="{FF2B5EF4-FFF2-40B4-BE49-F238E27FC236}">
                <a16:creationId xmlns:a16="http://schemas.microsoft.com/office/drawing/2014/main" id="{F2DA943C-8452-40F7-532A-C208EBD6E132}"/>
              </a:ext>
            </a:extLst>
          </p:cNvPr>
          <p:cNvSpPr txBox="1"/>
          <p:nvPr/>
        </p:nvSpPr>
        <p:spPr>
          <a:xfrm>
            <a:off x="2344014" y="6393603"/>
            <a:ext cx="11457179" cy="1201034"/>
          </a:xfrm>
          <a:prstGeom prst="rect">
            <a:avLst/>
          </a:prstGeom>
          <a:noFill/>
        </p:spPr>
        <p:txBody>
          <a:bodyPr wrap="square">
            <a:spAutoFit/>
          </a:bodyPr>
          <a:lstStyle/>
          <a:p>
            <a:pPr>
              <a:lnSpc>
                <a:spcPts val="3000"/>
              </a:lnSpc>
            </a:pPr>
            <a:r>
              <a:rPr lang="en-US" sz="1600" dirty="0">
                <a:solidFill>
                  <a:srgbClr val="000000"/>
                </a:solidFill>
                <a:latin typeface="Montserrat"/>
              </a:rPr>
              <a:t>With enhanced error handling, a more intuitive appointment booking process, and plans for additional features, HRS is not only user-friendly but also adaptive. The journey doesn’t end here: it’s a commitment to continuous improvement and a vision for a healthcare  solution that truly meets the expectations of its users.</a:t>
            </a:r>
            <a:endParaRPr lang="en-US" sz="1600" dirty="0">
              <a:latin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22C7967B-79D5-40B8-7C90-488CAAD777B9}"/>
              </a:ext>
            </a:extLst>
          </p:cNvPr>
          <p:cNvSpPr/>
          <p:nvPr/>
        </p:nvSpPr>
        <p:spPr>
          <a:xfrm>
            <a:off x="0" y="0"/>
            <a:ext cx="9144000" cy="10287000"/>
          </a:xfrm>
          <a:custGeom>
            <a:avLst/>
            <a:gdLst/>
            <a:ahLst/>
            <a:cxnLst/>
            <a:rect l="l" t="t" r="r" b="b"/>
            <a:pathLst>
              <a:path w="9144000" h="10287000">
                <a:moveTo>
                  <a:pt x="3071133" y="2910802"/>
                </a:moveTo>
                <a:lnTo>
                  <a:pt x="3071133" y="3226480"/>
                </a:lnTo>
                <a:cubicBezTo>
                  <a:pt x="3071133" y="3245219"/>
                  <a:pt x="3066448" y="3259273"/>
                  <a:pt x="3057079" y="3268642"/>
                </a:cubicBezTo>
                <a:cubicBezTo>
                  <a:pt x="3047710" y="3278011"/>
                  <a:pt x="3035818" y="3282696"/>
                  <a:pt x="3021403" y="3282696"/>
                </a:cubicBezTo>
                <a:cubicBezTo>
                  <a:pt x="3004106" y="3282696"/>
                  <a:pt x="2990772" y="3278011"/>
                  <a:pt x="2981403" y="3268642"/>
                </a:cubicBezTo>
                <a:cubicBezTo>
                  <a:pt x="2972034" y="3259273"/>
                  <a:pt x="2967349" y="3245219"/>
                  <a:pt x="2967349" y="3226480"/>
                </a:cubicBezTo>
                <a:lnTo>
                  <a:pt x="2967349" y="3003776"/>
                </a:lnTo>
                <a:cubicBezTo>
                  <a:pt x="2967349" y="2980713"/>
                  <a:pt x="2974556" y="2961974"/>
                  <a:pt x="2988971" y="2947559"/>
                </a:cubicBezTo>
                <a:cubicBezTo>
                  <a:pt x="3003385" y="2933145"/>
                  <a:pt x="3030773" y="2920892"/>
                  <a:pt x="3071133" y="2910802"/>
                </a:cubicBezTo>
                <a:close/>
                <a:moveTo>
                  <a:pt x="6893754" y="2411340"/>
                </a:moveTo>
                <a:cubicBezTo>
                  <a:pt x="6911051" y="2411340"/>
                  <a:pt x="6924024" y="2416374"/>
                  <a:pt x="6932673" y="2426441"/>
                </a:cubicBezTo>
                <a:cubicBezTo>
                  <a:pt x="6941321" y="2436509"/>
                  <a:pt x="6945646" y="2451610"/>
                  <a:pt x="6945646" y="2471745"/>
                </a:cubicBezTo>
                <a:lnTo>
                  <a:pt x="6945646" y="3220162"/>
                </a:lnTo>
                <a:cubicBezTo>
                  <a:pt x="6945646" y="3240275"/>
                  <a:pt x="6941321" y="3255725"/>
                  <a:pt x="6932673" y="3266514"/>
                </a:cubicBezTo>
                <a:cubicBezTo>
                  <a:pt x="6924024" y="3277302"/>
                  <a:pt x="6911051" y="3282696"/>
                  <a:pt x="6893754" y="3282696"/>
                </a:cubicBezTo>
                <a:cubicBezTo>
                  <a:pt x="6876456" y="3282696"/>
                  <a:pt x="6863483" y="3277302"/>
                  <a:pt x="6854835" y="3266514"/>
                </a:cubicBezTo>
                <a:cubicBezTo>
                  <a:pt x="6846186" y="3255725"/>
                  <a:pt x="6841862" y="3240275"/>
                  <a:pt x="6841862" y="3220162"/>
                </a:cubicBezTo>
                <a:lnTo>
                  <a:pt x="6841862" y="2471745"/>
                </a:lnTo>
                <a:cubicBezTo>
                  <a:pt x="6841862" y="2451610"/>
                  <a:pt x="6846907" y="2436509"/>
                  <a:pt x="6856997" y="2426441"/>
                </a:cubicBezTo>
                <a:cubicBezTo>
                  <a:pt x="6867087" y="2416374"/>
                  <a:pt x="6879339" y="2411340"/>
                  <a:pt x="6893754" y="2411340"/>
                </a:cubicBezTo>
                <a:close/>
                <a:moveTo>
                  <a:pt x="7301157" y="2229717"/>
                </a:moveTo>
                <a:lnTo>
                  <a:pt x="7301157" y="3302156"/>
                </a:lnTo>
                <a:cubicBezTo>
                  <a:pt x="7301157" y="3349724"/>
                  <a:pt x="7321698" y="3390084"/>
                  <a:pt x="7362779" y="3423238"/>
                </a:cubicBezTo>
                <a:cubicBezTo>
                  <a:pt x="7403861" y="3456391"/>
                  <a:pt x="7456113" y="3472968"/>
                  <a:pt x="7519537" y="3472968"/>
                </a:cubicBezTo>
                <a:cubicBezTo>
                  <a:pt x="7562780" y="3472968"/>
                  <a:pt x="7600618" y="3467151"/>
                  <a:pt x="7633051" y="3455518"/>
                </a:cubicBezTo>
                <a:cubicBezTo>
                  <a:pt x="7665484" y="3443885"/>
                  <a:pt x="7689628" y="3430073"/>
                  <a:pt x="7705484" y="3414082"/>
                </a:cubicBezTo>
                <a:lnTo>
                  <a:pt x="7705484" y="3455670"/>
                </a:lnTo>
                <a:lnTo>
                  <a:pt x="8006026" y="3455670"/>
                </a:lnTo>
                <a:lnTo>
                  <a:pt x="8006026" y="2229717"/>
                </a:lnTo>
                <a:lnTo>
                  <a:pt x="7705484" y="2229717"/>
                </a:lnTo>
                <a:lnTo>
                  <a:pt x="7705484" y="3226581"/>
                </a:lnTo>
                <a:cubicBezTo>
                  <a:pt x="7705484" y="3243856"/>
                  <a:pt x="7701160" y="3257167"/>
                  <a:pt x="7692511" y="3266514"/>
                </a:cubicBezTo>
                <a:cubicBezTo>
                  <a:pt x="7683862" y="3275861"/>
                  <a:pt x="7670889" y="3280534"/>
                  <a:pt x="7653592" y="3280534"/>
                </a:cubicBezTo>
                <a:cubicBezTo>
                  <a:pt x="7618997" y="3280534"/>
                  <a:pt x="7601700" y="3261829"/>
                  <a:pt x="7601700" y="3224419"/>
                </a:cubicBezTo>
                <a:lnTo>
                  <a:pt x="7601700" y="2229717"/>
                </a:lnTo>
                <a:close/>
                <a:moveTo>
                  <a:pt x="6898078" y="2221068"/>
                </a:moveTo>
                <a:cubicBezTo>
                  <a:pt x="6791411" y="2221068"/>
                  <a:pt x="6707807" y="2239807"/>
                  <a:pt x="6647266" y="2277285"/>
                </a:cubicBezTo>
                <a:cubicBezTo>
                  <a:pt x="6576635" y="2320528"/>
                  <a:pt x="6541320" y="2388277"/>
                  <a:pt x="6541320" y="2480529"/>
                </a:cubicBezTo>
                <a:lnTo>
                  <a:pt x="6541320" y="3213507"/>
                </a:lnTo>
                <a:cubicBezTo>
                  <a:pt x="6541320" y="3307201"/>
                  <a:pt x="6576635" y="3375670"/>
                  <a:pt x="6647266" y="3418913"/>
                </a:cubicBezTo>
                <a:cubicBezTo>
                  <a:pt x="6706365" y="3454949"/>
                  <a:pt x="6789970" y="3472968"/>
                  <a:pt x="6898078" y="3472968"/>
                </a:cubicBezTo>
                <a:cubicBezTo>
                  <a:pt x="7004745" y="3472968"/>
                  <a:pt x="7086187" y="3456391"/>
                  <a:pt x="7142404" y="3423238"/>
                </a:cubicBezTo>
                <a:cubicBezTo>
                  <a:pt x="7211593" y="3382877"/>
                  <a:pt x="7246188" y="3316570"/>
                  <a:pt x="7246188" y="3224317"/>
                </a:cubicBezTo>
                <a:lnTo>
                  <a:pt x="7246188" y="2469719"/>
                </a:lnTo>
                <a:cubicBezTo>
                  <a:pt x="7246188" y="2388997"/>
                  <a:pt x="7212675" y="2327375"/>
                  <a:pt x="7145647" y="2284852"/>
                </a:cubicBezTo>
                <a:cubicBezTo>
                  <a:pt x="7078620" y="2242330"/>
                  <a:pt x="6996097" y="2221068"/>
                  <a:pt x="6898078" y="2221068"/>
                </a:cubicBezTo>
                <a:close/>
                <a:moveTo>
                  <a:pt x="3932184" y="2221068"/>
                </a:moveTo>
                <a:cubicBezTo>
                  <a:pt x="3890382" y="2221068"/>
                  <a:pt x="3853265" y="2225753"/>
                  <a:pt x="3820832" y="2235123"/>
                </a:cubicBezTo>
                <a:cubicBezTo>
                  <a:pt x="3788399" y="2244492"/>
                  <a:pt x="3763534" y="2256384"/>
                  <a:pt x="3746237" y="2270799"/>
                </a:cubicBezTo>
                <a:lnTo>
                  <a:pt x="3746237" y="2229717"/>
                </a:lnTo>
                <a:lnTo>
                  <a:pt x="3445695" y="2229717"/>
                </a:lnTo>
                <a:lnTo>
                  <a:pt x="3445695" y="3455670"/>
                </a:lnTo>
                <a:lnTo>
                  <a:pt x="3746237" y="3455670"/>
                </a:lnTo>
                <a:lnTo>
                  <a:pt x="3746237" y="2469719"/>
                </a:lnTo>
                <a:cubicBezTo>
                  <a:pt x="3746237" y="2450237"/>
                  <a:pt x="3750561" y="2435997"/>
                  <a:pt x="3759210" y="2426999"/>
                </a:cubicBezTo>
                <a:cubicBezTo>
                  <a:pt x="3767858" y="2418001"/>
                  <a:pt x="3780832" y="2413502"/>
                  <a:pt x="3798129" y="2413502"/>
                </a:cubicBezTo>
                <a:cubicBezTo>
                  <a:pt x="3832723" y="2413502"/>
                  <a:pt x="3850021" y="2432275"/>
                  <a:pt x="3850021" y="2469820"/>
                </a:cubicBezTo>
                <a:lnTo>
                  <a:pt x="3850021" y="3455670"/>
                </a:lnTo>
                <a:lnTo>
                  <a:pt x="4150563" y="3455670"/>
                </a:lnTo>
                <a:lnTo>
                  <a:pt x="4150563" y="2396205"/>
                </a:lnTo>
                <a:cubicBezTo>
                  <a:pt x="4150563" y="2347195"/>
                  <a:pt x="4130023" y="2305754"/>
                  <a:pt x="4088941" y="2271880"/>
                </a:cubicBezTo>
                <a:cubicBezTo>
                  <a:pt x="4047860" y="2238006"/>
                  <a:pt x="3995608" y="2221068"/>
                  <a:pt x="3932184" y="2221068"/>
                </a:cubicBezTo>
                <a:close/>
                <a:moveTo>
                  <a:pt x="3036539" y="2221068"/>
                </a:moveTo>
                <a:cubicBezTo>
                  <a:pt x="2929871" y="2221068"/>
                  <a:pt x="2846988" y="2237645"/>
                  <a:pt x="2787888" y="2270799"/>
                </a:cubicBezTo>
                <a:cubicBezTo>
                  <a:pt x="2714375" y="2312601"/>
                  <a:pt x="2677618" y="2378907"/>
                  <a:pt x="2677618" y="2469719"/>
                </a:cubicBezTo>
                <a:lnTo>
                  <a:pt x="2677618" y="2714044"/>
                </a:lnTo>
                <a:lnTo>
                  <a:pt x="2969511" y="2714044"/>
                </a:lnTo>
                <a:lnTo>
                  <a:pt x="2969511" y="2471881"/>
                </a:lnTo>
                <a:cubicBezTo>
                  <a:pt x="2969511" y="2451700"/>
                  <a:pt x="2974449" y="2436565"/>
                  <a:pt x="2984325" y="2426475"/>
                </a:cubicBezTo>
                <a:cubicBezTo>
                  <a:pt x="2994201" y="2416385"/>
                  <a:pt x="3006200" y="2411340"/>
                  <a:pt x="3020322" y="2411340"/>
                </a:cubicBezTo>
                <a:cubicBezTo>
                  <a:pt x="3037259" y="2411340"/>
                  <a:pt x="3049962" y="2416385"/>
                  <a:pt x="3058430" y="2426475"/>
                </a:cubicBezTo>
                <a:cubicBezTo>
                  <a:pt x="3066899" y="2436565"/>
                  <a:pt x="3071133" y="2451700"/>
                  <a:pt x="3071133" y="2471881"/>
                </a:cubicBezTo>
                <a:lnTo>
                  <a:pt x="3071133" y="2653503"/>
                </a:lnTo>
                <a:cubicBezTo>
                  <a:pt x="3071133" y="2679450"/>
                  <a:pt x="3003746" y="2724855"/>
                  <a:pt x="2868970" y="2789720"/>
                </a:cubicBezTo>
                <a:cubicBezTo>
                  <a:pt x="2734194" y="2854586"/>
                  <a:pt x="2666807" y="2936028"/>
                  <a:pt x="2666807" y="3034046"/>
                </a:cubicBezTo>
                <a:lnTo>
                  <a:pt x="2666807" y="3280534"/>
                </a:lnTo>
                <a:cubicBezTo>
                  <a:pt x="2666807" y="3345399"/>
                  <a:pt x="2685545" y="3393688"/>
                  <a:pt x="2723023" y="3425400"/>
                </a:cubicBezTo>
                <a:cubicBezTo>
                  <a:pt x="2760501" y="3457112"/>
                  <a:pt x="2823925" y="3472968"/>
                  <a:pt x="2913295" y="3472968"/>
                </a:cubicBezTo>
                <a:cubicBezTo>
                  <a:pt x="2968069" y="3472968"/>
                  <a:pt x="3010232" y="3469004"/>
                  <a:pt x="3039782" y="3461075"/>
                </a:cubicBezTo>
                <a:cubicBezTo>
                  <a:pt x="3069332" y="3453148"/>
                  <a:pt x="3091313" y="3435490"/>
                  <a:pt x="3105728" y="3408102"/>
                </a:cubicBezTo>
                <a:lnTo>
                  <a:pt x="3105728" y="3455670"/>
                </a:lnTo>
                <a:lnTo>
                  <a:pt x="3371675" y="3455670"/>
                </a:lnTo>
                <a:lnTo>
                  <a:pt x="3371675" y="2480529"/>
                </a:lnTo>
                <a:cubicBezTo>
                  <a:pt x="3371675" y="2385394"/>
                  <a:pt x="3339964" y="2316925"/>
                  <a:pt x="3276540" y="2275123"/>
                </a:cubicBezTo>
                <a:cubicBezTo>
                  <a:pt x="3223207" y="2239087"/>
                  <a:pt x="3143206" y="2221068"/>
                  <a:pt x="3036539" y="2221068"/>
                </a:cubicBezTo>
                <a:close/>
                <a:moveTo>
                  <a:pt x="5560711" y="1942148"/>
                </a:moveTo>
                <a:lnTo>
                  <a:pt x="5837470" y="2854586"/>
                </a:lnTo>
                <a:lnTo>
                  <a:pt x="5837470" y="3455670"/>
                </a:lnTo>
                <a:lnTo>
                  <a:pt x="6168282" y="3455670"/>
                </a:lnTo>
                <a:lnTo>
                  <a:pt x="6168282" y="2856748"/>
                </a:lnTo>
                <a:lnTo>
                  <a:pt x="6494771" y="1942148"/>
                </a:lnTo>
                <a:lnTo>
                  <a:pt x="6194229" y="1942148"/>
                </a:lnTo>
                <a:lnTo>
                  <a:pt x="6025714" y="2478367"/>
                </a:lnTo>
                <a:lnTo>
                  <a:pt x="5878551" y="1942148"/>
                </a:lnTo>
                <a:close/>
                <a:moveTo>
                  <a:pt x="4215057" y="1942148"/>
                </a:moveTo>
                <a:lnTo>
                  <a:pt x="4215057" y="3455670"/>
                </a:lnTo>
                <a:lnTo>
                  <a:pt x="4515599" y="3455670"/>
                </a:lnTo>
                <a:lnTo>
                  <a:pt x="4515599" y="3012424"/>
                </a:lnTo>
                <a:lnTo>
                  <a:pt x="4701546" y="3455670"/>
                </a:lnTo>
                <a:lnTo>
                  <a:pt x="5053981" y="3455670"/>
                </a:lnTo>
                <a:lnTo>
                  <a:pt x="4764250" y="2767288"/>
                </a:lnTo>
                <a:lnTo>
                  <a:pt x="4980467" y="2229717"/>
                </a:lnTo>
                <a:lnTo>
                  <a:pt x="4671276" y="2229717"/>
                </a:lnTo>
                <a:lnTo>
                  <a:pt x="4515599" y="2623233"/>
                </a:lnTo>
                <a:lnTo>
                  <a:pt x="4515599" y="1942148"/>
                </a:lnTo>
                <a:close/>
                <a:moveTo>
                  <a:pt x="1890957" y="1942148"/>
                </a:moveTo>
                <a:lnTo>
                  <a:pt x="1890957" y="3455670"/>
                </a:lnTo>
                <a:lnTo>
                  <a:pt x="2191500" y="3455670"/>
                </a:lnTo>
                <a:lnTo>
                  <a:pt x="2191500" y="2465394"/>
                </a:lnTo>
                <a:cubicBezTo>
                  <a:pt x="2191499" y="2446655"/>
                  <a:pt x="2195824" y="2432962"/>
                  <a:pt x="2204473" y="2424313"/>
                </a:cubicBezTo>
                <a:cubicBezTo>
                  <a:pt x="2213121" y="2415664"/>
                  <a:pt x="2226094" y="2411340"/>
                  <a:pt x="2243392" y="2411340"/>
                </a:cubicBezTo>
                <a:cubicBezTo>
                  <a:pt x="2277986" y="2411340"/>
                  <a:pt x="2295284" y="2430079"/>
                  <a:pt x="2295284" y="2467556"/>
                </a:cubicBezTo>
                <a:lnTo>
                  <a:pt x="2295284" y="3455670"/>
                </a:lnTo>
                <a:lnTo>
                  <a:pt x="2595826" y="3455670"/>
                </a:lnTo>
                <a:lnTo>
                  <a:pt x="2595826" y="2391880"/>
                </a:lnTo>
                <a:cubicBezTo>
                  <a:pt x="2595826" y="2344312"/>
                  <a:pt x="2575286" y="2303952"/>
                  <a:pt x="2534204" y="2270799"/>
                </a:cubicBezTo>
                <a:cubicBezTo>
                  <a:pt x="2493123" y="2237645"/>
                  <a:pt x="2440871" y="2221068"/>
                  <a:pt x="2377447" y="2221068"/>
                </a:cubicBezTo>
                <a:cubicBezTo>
                  <a:pt x="2334203" y="2221068"/>
                  <a:pt x="2297086" y="2224672"/>
                  <a:pt x="2266095" y="2231879"/>
                </a:cubicBezTo>
                <a:cubicBezTo>
                  <a:pt x="2235103" y="2239087"/>
                  <a:pt x="2210239" y="2250618"/>
                  <a:pt x="2191500" y="2266474"/>
                </a:cubicBezTo>
                <a:lnTo>
                  <a:pt x="2191500" y="1942148"/>
                </a:lnTo>
                <a:close/>
                <a:moveTo>
                  <a:pt x="1131996" y="1942148"/>
                </a:moveTo>
                <a:lnTo>
                  <a:pt x="1131996" y="2136744"/>
                </a:lnTo>
                <a:lnTo>
                  <a:pt x="1317943" y="2136744"/>
                </a:lnTo>
                <a:lnTo>
                  <a:pt x="1317943" y="3455670"/>
                </a:lnTo>
                <a:lnTo>
                  <a:pt x="1648756" y="3455670"/>
                </a:lnTo>
                <a:lnTo>
                  <a:pt x="1648756" y="2136744"/>
                </a:lnTo>
                <a:lnTo>
                  <a:pt x="1834703" y="2136744"/>
                </a:lnTo>
                <a:lnTo>
                  <a:pt x="1834703" y="1942148"/>
                </a:lnTo>
                <a:close/>
                <a:moveTo>
                  <a:pt x="0" y="0"/>
                </a:moveTo>
                <a:lnTo>
                  <a:pt x="9144000" y="0"/>
                </a:lnTo>
                <a:lnTo>
                  <a:pt x="9144000" y="10287000"/>
                </a:lnTo>
                <a:lnTo>
                  <a:pt x="0" y="10287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nSpc>
                <a:spcPts val="4770"/>
              </a:lnSpc>
            </a:pPr>
            <a:r>
              <a:rPr lang="en-US" dirty="0"/>
              <a:t>Fundamentally, a hospital booking system is not just a technology solution; it is a catalyst for positive change in healthcare management. Using technology, we strive to improve the patient experience, increase the</a:t>
            </a:r>
            <a:endParaRPr lang="en-US" dirty="0">
              <a:latin typeface="Montserrat Classic"/>
            </a:endParaRPr>
          </a:p>
        </p:txBody>
      </p:sp>
      <p:sp>
        <p:nvSpPr>
          <p:cNvPr id="9" name="TextBox 8">
            <a:extLst>
              <a:ext uri="{FF2B5EF4-FFF2-40B4-BE49-F238E27FC236}">
                <a16:creationId xmlns:a16="http://schemas.microsoft.com/office/drawing/2014/main" id="{FD210D2C-E77C-12BD-06B3-8E01899B0C42}"/>
              </a:ext>
            </a:extLst>
          </p:cNvPr>
          <p:cNvSpPr txBox="1"/>
          <p:nvPr/>
        </p:nvSpPr>
        <p:spPr>
          <a:xfrm>
            <a:off x="1371600" y="4229100"/>
            <a:ext cx="7020697" cy="4292201"/>
          </a:xfrm>
          <a:prstGeom prst="rect">
            <a:avLst/>
          </a:prstGeom>
          <a:noFill/>
        </p:spPr>
        <p:txBody>
          <a:bodyPr wrap="square">
            <a:spAutoFit/>
          </a:bodyPr>
          <a:lstStyle/>
          <a:p>
            <a:pPr>
              <a:lnSpc>
                <a:spcPts val="4770"/>
              </a:lnSpc>
            </a:pPr>
            <a:r>
              <a:rPr lang="en-US" sz="1600" dirty="0">
                <a:latin typeface="Arial Rounded MT Bold" panose="020F0704030504030204" pitchFamily="34" charset="77"/>
              </a:rPr>
              <a:t>Fundamentally, a hospital booking system is not just a technology solution; it is a catalyst for positive change in healthcare management. Using technology, we strive to improve the patient experience, increase the efficiency of healthcare providers and contribute to the overall improvement of healthcare services. </a:t>
            </a:r>
          </a:p>
          <a:p>
            <a:pPr>
              <a:lnSpc>
                <a:spcPts val="4770"/>
              </a:lnSpc>
            </a:pPr>
            <a:r>
              <a:rPr lang="en-US" sz="1600" dirty="0">
                <a:latin typeface="Arial Rounded MT Bold" panose="020F0704030504030204" pitchFamily="34" charset="77"/>
              </a:rPr>
              <a:t>Thank you for your attention. We are open to any questions and feedback.</a:t>
            </a:r>
          </a:p>
        </p:txBody>
      </p:sp>
      <p:grpSp>
        <p:nvGrpSpPr>
          <p:cNvPr id="10" name="Group 12">
            <a:extLst>
              <a:ext uri="{FF2B5EF4-FFF2-40B4-BE49-F238E27FC236}">
                <a16:creationId xmlns:a16="http://schemas.microsoft.com/office/drawing/2014/main" id="{1AC2262E-D346-F9DB-B2A5-B978C833671D}"/>
              </a:ext>
            </a:extLst>
          </p:cNvPr>
          <p:cNvGrpSpPr/>
          <p:nvPr/>
        </p:nvGrpSpPr>
        <p:grpSpPr>
          <a:xfrm>
            <a:off x="2362200" y="9258300"/>
            <a:ext cx="4098565" cy="748724"/>
            <a:chOff x="0" y="0"/>
            <a:chExt cx="2897344" cy="406400"/>
          </a:xfrm>
        </p:grpSpPr>
        <p:sp>
          <p:nvSpPr>
            <p:cNvPr id="11" name="Freeform 13">
              <a:extLst>
                <a:ext uri="{FF2B5EF4-FFF2-40B4-BE49-F238E27FC236}">
                  <a16:creationId xmlns:a16="http://schemas.microsoft.com/office/drawing/2014/main" id="{A8DAEE6D-ED02-77BB-ADF8-1EA05C882955}"/>
                </a:ext>
              </a:extLst>
            </p:cNvPr>
            <p:cNvSpPr/>
            <p:nvPr/>
          </p:nvSpPr>
          <p:spPr>
            <a:xfrm>
              <a:off x="0" y="0"/>
              <a:ext cx="2897344" cy="406400"/>
            </a:xfrm>
            <a:custGeom>
              <a:avLst/>
              <a:gdLst/>
              <a:ahLst/>
              <a:cxnLst/>
              <a:rect l="l" t="t" r="r" b="b"/>
              <a:pathLst>
                <a:path w="2897344" h="406400">
                  <a:moveTo>
                    <a:pt x="2694144" y="0"/>
                  </a:moveTo>
                  <a:cubicBezTo>
                    <a:pt x="2806368" y="0"/>
                    <a:pt x="2897344" y="90976"/>
                    <a:pt x="2897344" y="203200"/>
                  </a:cubicBezTo>
                  <a:cubicBezTo>
                    <a:pt x="2897344" y="315424"/>
                    <a:pt x="2806368" y="406400"/>
                    <a:pt x="2694144" y="406400"/>
                  </a:cubicBezTo>
                  <a:lnTo>
                    <a:pt x="203200" y="406400"/>
                  </a:lnTo>
                  <a:cubicBezTo>
                    <a:pt x="90976" y="406400"/>
                    <a:pt x="0" y="315424"/>
                    <a:pt x="0" y="203200"/>
                  </a:cubicBezTo>
                  <a:cubicBezTo>
                    <a:pt x="0" y="90976"/>
                    <a:pt x="90976" y="0"/>
                    <a:pt x="203200" y="0"/>
                  </a:cubicBezTo>
                  <a:close/>
                </a:path>
              </a:pathLst>
            </a:custGeom>
            <a:solidFill>
              <a:srgbClr val="0FD229"/>
            </a:solidFill>
          </p:spPr>
        </p:sp>
        <p:sp>
          <p:nvSpPr>
            <p:cNvPr id="12" name="TextBox 14">
              <a:extLst>
                <a:ext uri="{FF2B5EF4-FFF2-40B4-BE49-F238E27FC236}">
                  <a16:creationId xmlns:a16="http://schemas.microsoft.com/office/drawing/2014/main" id="{FD06E4BC-A554-829B-1183-7C9BCC027454}"/>
                </a:ext>
              </a:extLst>
            </p:cNvPr>
            <p:cNvSpPr txBox="1"/>
            <p:nvPr/>
          </p:nvSpPr>
          <p:spPr>
            <a:xfrm>
              <a:off x="0" y="9525"/>
              <a:ext cx="2897344" cy="396875"/>
            </a:xfrm>
            <a:prstGeom prst="rect">
              <a:avLst/>
            </a:prstGeom>
          </p:spPr>
          <p:txBody>
            <a:bodyPr lIns="50800" tIns="50800" rIns="50800" bIns="50800" rtlCol="0" anchor="ctr"/>
            <a:lstStyle/>
            <a:p>
              <a:pPr algn="ctr">
                <a:lnSpc>
                  <a:spcPts val="2220"/>
                </a:lnSpc>
              </a:pPr>
              <a:endParaRPr/>
            </a:p>
          </p:txBody>
        </p:sp>
      </p:grpSp>
      <p:sp>
        <p:nvSpPr>
          <p:cNvPr id="13" name="TextBox 15">
            <a:extLst>
              <a:ext uri="{FF2B5EF4-FFF2-40B4-BE49-F238E27FC236}">
                <a16:creationId xmlns:a16="http://schemas.microsoft.com/office/drawing/2014/main" id="{2CCC9BA5-8AF1-0629-F2A8-CCEA51255627}"/>
              </a:ext>
            </a:extLst>
          </p:cNvPr>
          <p:cNvSpPr txBox="1"/>
          <p:nvPr/>
        </p:nvSpPr>
        <p:spPr>
          <a:xfrm>
            <a:off x="2754608" y="9388321"/>
            <a:ext cx="3434222" cy="351891"/>
          </a:xfrm>
          <a:prstGeom prst="rect">
            <a:avLst/>
          </a:prstGeom>
        </p:spPr>
        <p:txBody>
          <a:bodyPr wrap="square" lIns="0" tIns="0" rIns="0" bIns="0" rtlCol="0" anchor="t">
            <a:spAutoFit/>
          </a:bodyPr>
          <a:lstStyle/>
          <a:p>
            <a:pPr algn="ctr">
              <a:lnSpc>
                <a:spcPts val="3000"/>
              </a:lnSpc>
            </a:pPr>
            <a:r>
              <a:rPr lang="en-US" sz="2000" dirty="0" err="1">
                <a:latin typeface="Montserrat"/>
              </a:rPr>
              <a:t>www.HRS@gmail.com</a:t>
            </a:r>
            <a:endParaRPr lang="en-US" sz="2000" dirty="0">
              <a:latin typeface="Montserrat"/>
            </a:endParaRPr>
          </a:p>
        </p:txBody>
      </p:sp>
      <p:sp>
        <p:nvSpPr>
          <p:cNvPr id="14" name="Freeform 43">
            <a:extLst>
              <a:ext uri="{FF2B5EF4-FFF2-40B4-BE49-F238E27FC236}">
                <a16:creationId xmlns:a16="http://schemas.microsoft.com/office/drawing/2014/main" id="{2477DE9F-46D9-BA08-81A9-45EFA42B3A7C}"/>
              </a:ext>
            </a:extLst>
          </p:cNvPr>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3"/>
            <a:stretch>
              <a:fillRect/>
            </a:stretch>
          </a:blipFill>
        </p:spPr>
      </p:sp>
      <p:sp>
        <p:nvSpPr>
          <p:cNvPr id="15" name="TextBox 44">
            <a:extLst>
              <a:ext uri="{FF2B5EF4-FFF2-40B4-BE49-F238E27FC236}">
                <a16:creationId xmlns:a16="http://schemas.microsoft.com/office/drawing/2014/main" id="{21CF3C99-595F-84E5-2789-5D3D34D96691}"/>
              </a:ext>
            </a:extLst>
          </p:cNvPr>
          <p:cNvSpPr txBox="1"/>
          <p:nvPr/>
        </p:nvSpPr>
        <p:spPr>
          <a:xfrm>
            <a:off x="1813684" y="794385"/>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Tree>
    <p:extLst>
      <p:ext uri="{BB962C8B-B14F-4D97-AF65-F5344CB8AC3E}">
        <p14:creationId xmlns:p14="http://schemas.microsoft.com/office/powerpoint/2010/main" val="4217092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5566099-7B7C-4D41-7A38-9A285933D597}"/>
              </a:ext>
            </a:extLst>
          </p:cNvPr>
          <p:cNvSpPr/>
          <p:nvPr/>
        </p:nvSpPr>
        <p:spPr>
          <a:xfrm>
            <a:off x="6723752" y="4997371"/>
            <a:ext cx="4461217" cy="3730190"/>
          </a:xfrm>
          <a:prstGeom prst="rect">
            <a:avLst/>
          </a:prstGeom>
          <a:solidFill>
            <a:srgbClr val="00F1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G"/>
          </a:p>
        </p:txBody>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9610429" y="10286999"/>
            <a:ext cx="16541276" cy="94922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1" name="Freeform 21"/>
          <p:cNvSpPr/>
          <p:nvPr/>
        </p:nvSpPr>
        <p:spPr>
          <a:xfrm>
            <a:off x="8625467" y="2593423"/>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6598603" y="-882837"/>
            <a:ext cx="2585802" cy="258580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KG" dirty="0">
                <a:solidFill>
                  <a:srgbClr val="00B050"/>
                </a:solidFill>
              </a:endParaRPr>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3846715" y="5494485"/>
            <a:ext cx="969376" cy="619189"/>
          </a:xfrm>
          <a:custGeom>
            <a:avLst/>
            <a:gdLst/>
            <a:ahLst/>
            <a:cxnLst/>
            <a:rect l="l" t="t" r="r" b="b"/>
            <a:pathLst>
              <a:path w="969376" h="619189">
                <a:moveTo>
                  <a:pt x="0" y="0"/>
                </a:moveTo>
                <a:lnTo>
                  <a:pt x="969376" y="0"/>
                </a:lnTo>
                <a:lnTo>
                  <a:pt x="969376" y="619189"/>
                </a:lnTo>
                <a:lnTo>
                  <a:pt x="0" y="619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2813441">
            <a:off x="8678429" y="5216830"/>
            <a:ext cx="590813" cy="964592"/>
          </a:xfrm>
          <a:custGeom>
            <a:avLst/>
            <a:gdLst/>
            <a:ahLst/>
            <a:cxnLst/>
            <a:rect l="l" t="t" r="r" b="b"/>
            <a:pathLst>
              <a:path w="590813" h="964592">
                <a:moveTo>
                  <a:pt x="0" y="0"/>
                </a:moveTo>
                <a:lnTo>
                  <a:pt x="590813" y="0"/>
                </a:lnTo>
                <a:lnTo>
                  <a:pt x="590813" y="964592"/>
                </a:lnTo>
                <a:lnTo>
                  <a:pt x="0" y="964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3157552" y="5033310"/>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16538253" y="9120187"/>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31" name="TextBox 31"/>
          <p:cNvSpPr txBox="1"/>
          <p:nvPr/>
        </p:nvSpPr>
        <p:spPr>
          <a:xfrm>
            <a:off x="2321733" y="6889421"/>
            <a:ext cx="4064619" cy="1191865"/>
          </a:xfrm>
          <a:prstGeom prst="rect">
            <a:avLst/>
          </a:prstGeom>
        </p:spPr>
        <p:txBody>
          <a:bodyPr wrap="square" lIns="0" tIns="0" rIns="0" bIns="0" rtlCol="0" anchor="t">
            <a:spAutoFit/>
          </a:bodyPr>
          <a:lstStyle/>
          <a:p>
            <a:pPr marL="342900" indent="-342900">
              <a:lnSpc>
                <a:spcPts val="3150"/>
              </a:lnSpc>
              <a:buFont typeface="Arial" panose="020B0604020202020204" pitchFamily="34" charset="0"/>
              <a:buChar char="•"/>
            </a:pPr>
            <a:r>
              <a:rPr lang="en-US" sz="2000" dirty="0">
                <a:latin typeface="Montserrat"/>
              </a:rPr>
              <a:t>Improve patient experience</a:t>
            </a:r>
          </a:p>
          <a:p>
            <a:pPr marL="342900" indent="-342900">
              <a:lnSpc>
                <a:spcPts val="3150"/>
              </a:lnSpc>
              <a:buFont typeface="Arial" panose="020B0604020202020204" pitchFamily="34" charset="0"/>
              <a:buChar char="•"/>
            </a:pPr>
            <a:r>
              <a:rPr lang="en-US" sz="2000" dirty="0">
                <a:latin typeface="Montserrat"/>
              </a:rPr>
              <a:t>Optimize resource allocation</a:t>
            </a:r>
          </a:p>
          <a:p>
            <a:pPr marL="342900" indent="-342900">
              <a:lnSpc>
                <a:spcPts val="3150"/>
              </a:lnSpc>
              <a:buFont typeface="Arial" panose="020B0604020202020204" pitchFamily="34" charset="0"/>
              <a:buChar char="•"/>
            </a:pPr>
            <a:r>
              <a:rPr lang="en-US" sz="2000" dirty="0">
                <a:latin typeface="Montserrat"/>
              </a:rPr>
              <a:t>Ensure timely appointments</a:t>
            </a:r>
          </a:p>
        </p:txBody>
      </p:sp>
      <p:sp>
        <p:nvSpPr>
          <p:cNvPr id="33" name="TextBox 33"/>
          <p:cNvSpPr txBox="1"/>
          <p:nvPr/>
        </p:nvSpPr>
        <p:spPr>
          <a:xfrm>
            <a:off x="7237965" y="6807508"/>
            <a:ext cx="3471740" cy="1506053"/>
          </a:xfrm>
          <a:prstGeom prst="rect">
            <a:avLst/>
          </a:prstGeom>
        </p:spPr>
        <p:txBody>
          <a:bodyPr lIns="0" tIns="0" rIns="0" bIns="0" rtlCol="0" anchor="t">
            <a:spAutoFit/>
          </a:bodyPr>
          <a:lstStyle/>
          <a:p>
            <a:pPr algn="ctr">
              <a:lnSpc>
                <a:spcPts val="3000"/>
              </a:lnSpc>
            </a:pPr>
            <a:r>
              <a:rPr lang="en-US" dirty="0">
                <a:latin typeface="Montserrat"/>
              </a:rPr>
              <a:t>Enhance healthcare service efficiency through a streamlined reservation system.</a:t>
            </a:r>
          </a:p>
        </p:txBody>
      </p:sp>
      <p:sp>
        <p:nvSpPr>
          <p:cNvPr id="34" name="TextBox 34"/>
          <p:cNvSpPr txBox="1"/>
          <p:nvPr/>
        </p:nvSpPr>
        <p:spPr>
          <a:xfrm>
            <a:off x="2413204" y="6418474"/>
            <a:ext cx="3842898" cy="367729"/>
          </a:xfrm>
          <a:prstGeom prst="rect">
            <a:avLst/>
          </a:prstGeom>
        </p:spPr>
        <p:txBody>
          <a:bodyPr lIns="0" tIns="0" rIns="0" bIns="0" rtlCol="0" anchor="t">
            <a:spAutoFit/>
          </a:bodyPr>
          <a:lstStyle/>
          <a:p>
            <a:pPr algn="ctr">
              <a:lnSpc>
                <a:spcPts val="2999"/>
              </a:lnSpc>
            </a:pPr>
            <a:r>
              <a:rPr lang="en-US" sz="2499" dirty="0">
                <a:latin typeface="Montserrat Bold"/>
              </a:rPr>
              <a:t>Significance:</a:t>
            </a:r>
          </a:p>
        </p:txBody>
      </p:sp>
      <p:sp>
        <p:nvSpPr>
          <p:cNvPr id="35" name="TextBox 35"/>
          <p:cNvSpPr txBox="1"/>
          <p:nvPr/>
        </p:nvSpPr>
        <p:spPr>
          <a:xfrm>
            <a:off x="6981349" y="6313520"/>
            <a:ext cx="3842898" cy="367729"/>
          </a:xfrm>
          <a:prstGeom prst="rect">
            <a:avLst/>
          </a:prstGeom>
        </p:spPr>
        <p:txBody>
          <a:bodyPr lIns="0" tIns="0" rIns="0" bIns="0" rtlCol="0" anchor="t">
            <a:spAutoFit/>
          </a:bodyPr>
          <a:lstStyle/>
          <a:p>
            <a:pPr algn="ctr">
              <a:lnSpc>
                <a:spcPts val="2999"/>
              </a:lnSpc>
            </a:pPr>
            <a:r>
              <a:rPr lang="en-US" sz="2499" dirty="0">
                <a:latin typeface="Montserrat Bold"/>
              </a:rPr>
              <a:t>Our Goal:</a:t>
            </a:r>
          </a:p>
        </p:txBody>
      </p:sp>
      <p:sp>
        <p:nvSpPr>
          <p:cNvPr id="36" name="TextBox 36"/>
          <p:cNvSpPr txBox="1"/>
          <p:nvPr/>
        </p:nvSpPr>
        <p:spPr>
          <a:xfrm>
            <a:off x="11652619" y="6244386"/>
            <a:ext cx="3842898" cy="367729"/>
          </a:xfrm>
          <a:prstGeom prst="rect">
            <a:avLst/>
          </a:prstGeom>
        </p:spPr>
        <p:txBody>
          <a:bodyPr lIns="0" tIns="0" rIns="0" bIns="0" rtlCol="0" anchor="t">
            <a:spAutoFit/>
          </a:bodyPr>
          <a:lstStyle/>
          <a:p>
            <a:pPr algn="ctr">
              <a:lnSpc>
                <a:spcPts val="2999"/>
              </a:lnSpc>
            </a:pPr>
            <a:r>
              <a:rPr lang="en-US" sz="2499" dirty="0">
                <a:latin typeface="Montserrat Bold"/>
              </a:rPr>
              <a:t>HRS?</a:t>
            </a:r>
          </a:p>
        </p:txBody>
      </p:sp>
      <p:sp>
        <p:nvSpPr>
          <p:cNvPr id="37" name="TextBox 37"/>
          <p:cNvSpPr txBox="1"/>
          <p:nvPr/>
        </p:nvSpPr>
        <p:spPr>
          <a:xfrm>
            <a:off x="5158664" y="1559439"/>
            <a:ext cx="7659996" cy="830514"/>
          </a:xfrm>
          <a:prstGeom prst="rect">
            <a:avLst/>
          </a:prstGeom>
        </p:spPr>
        <p:txBody>
          <a:bodyPr lIns="0" tIns="0" rIns="0" bIns="0" rtlCol="0" anchor="t">
            <a:spAutoFit/>
          </a:bodyPr>
          <a:lstStyle/>
          <a:p>
            <a:pPr algn="ctr">
              <a:lnSpc>
                <a:spcPts val="6359"/>
              </a:lnSpc>
            </a:pPr>
            <a:r>
              <a:rPr lang="en-US" sz="5999" dirty="0">
                <a:solidFill>
                  <a:srgbClr val="000000"/>
                </a:solidFill>
                <a:latin typeface="Montserrat Classic Bold"/>
              </a:rPr>
              <a:t>About HRS</a:t>
            </a:r>
          </a:p>
        </p:txBody>
      </p:sp>
      <p:sp>
        <p:nvSpPr>
          <p:cNvPr id="38" name="TextBox 38"/>
          <p:cNvSpPr txBox="1"/>
          <p:nvPr/>
        </p:nvSpPr>
        <p:spPr>
          <a:xfrm>
            <a:off x="3663530" y="3045475"/>
            <a:ext cx="10650263" cy="1509452"/>
          </a:xfrm>
          <a:prstGeom prst="rect">
            <a:avLst/>
          </a:prstGeom>
        </p:spPr>
        <p:txBody>
          <a:bodyPr lIns="0" tIns="0" rIns="0" bIns="0" rtlCol="0" anchor="t">
            <a:spAutoFit/>
          </a:bodyPr>
          <a:lstStyle/>
          <a:p>
            <a:pPr algn="ctr">
              <a:lnSpc>
                <a:spcPts val="3000"/>
              </a:lnSpc>
            </a:pPr>
            <a:r>
              <a:rPr lang="en-US" sz="2000" dirty="0">
                <a:solidFill>
                  <a:srgbClr val="000000"/>
                </a:solidFill>
                <a:latin typeface="Montserrat"/>
              </a:rPr>
              <a:t>Hospital Reservation System(HRS) - is an innovative healthcare solution revolutionizing patient-doctor interactions. With a modular codebase, database integration, and a vision for future enhancements, HRS is poised to redefine healthcare management</a:t>
            </a:r>
            <a:r>
              <a:rPr lang="en-US" sz="2000" b="0" i="1" dirty="0">
                <a:effectLst/>
                <a:latin typeface="Söhne"/>
              </a:rPr>
              <a:t>.</a:t>
            </a:r>
            <a:endParaRPr lang="en-US" sz="2000" dirty="0">
              <a:latin typeface="Montserrat"/>
            </a:endParaRPr>
          </a:p>
        </p:txBody>
      </p:sp>
      <p:sp>
        <p:nvSpPr>
          <p:cNvPr id="39" name="Freeform 39"/>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40" name="TextBox 40"/>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2" name="TextBox 33">
            <a:extLst>
              <a:ext uri="{FF2B5EF4-FFF2-40B4-BE49-F238E27FC236}">
                <a16:creationId xmlns:a16="http://schemas.microsoft.com/office/drawing/2014/main" id="{BD9EC8FE-4554-6EBD-FEFD-4CA742FE0F70}"/>
              </a:ext>
            </a:extLst>
          </p:cNvPr>
          <p:cNvSpPr txBox="1"/>
          <p:nvPr/>
        </p:nvSpPr>
        <p:spPr>
          <a:xfrm>
            <a:off x="11699182" y="6777186"/>
            <a:ext cx="4204723" cy="1881284"/>
          </a:xfrm>
          <a:prstGeom prst="rect">
            <a:avLst/>
          </a:prstGeom>
        </p:spPr>
        <p:txBody>
          <a:bodyPr wrap="square" lIns="0" tIns="0" rIns="0" bIns="0" rtlCol="0" anchor="t">
            <a:spAutoFit/>
          </a:bodyPr>
          <a:lstStyle/>
          <a:p>
            <a:pPr algn="ctr">
              <a:lnSpc>
                <a:spcPts val="3000"/>
              </a:lnSpc>
            </a:pPr>
            <a:r>
              <a:rPr lang="en-US" sz="1700" dirty="0">
                <a:latin typeface="Montserrat"/>
              </a:rPr>
              <a:t>This is an online appointment with a specialist, in which the admin books a patient for an appointment by his id, assigning him to a doctor by id and selecting a date.</a:t>
            </a:r>
          </a:p>
        </p:txBody>
      </p:sp>
      <p:sp>
        <p:nvSpPr>
          <p:cNvPr id="13" name="TextBox 12">
            <a:extLst>
              <a:ext uri="{FF2B5EF4-FFF2-40B4-BE49-F238E27FC236}">
                <a16:creationId xmlns:a16="http://schemas.microsoft.com/office/drawing/2014/main" id="{0274B303-0B28-0F84-AC11-150C63E36A7C}"/>
              </a:ext>
            </a:extLst>
          </p:cNvPr>
          <p:cNvSpPr txBox="1"/>
          <p:nvPr/>
        </p:nvSpPr>
        <p:spPr>
          <a:xfrm>
            <a:off x="7543800" y="9631818"/>
            <a:ext cx="13073448" cy="437940"/>
          </a:xfrm>
          <a:prstGeom prst="rect">
            <a:avLst/>
          </a:prstGeom>
          <a:noFill/>
        </p:spPr>
        <p:txBody>
          <a:bodyPr wrap="square">
            <a:spAutoFit/>
          </a:bodyPr>
          <a:lstStyle/>
          <a:p>
            <a:pPr>
              <a:lnSpc>
                <a:spcPts val="3000"/>
              </a:lnSpc>
            </a:pPr>
            <a:r>
              <a:rPr lang="en-US" sz="1800" dirty="0" err="1">
                <a:solidFill>
                  <a:srgbClr val="000000"/>
                </a:solidFill>
                <a:latin typeface="Montserrat"/>
              </a:rPr>
              <a:t>www.hrs@gmail.com</a:t>
            </a:r>
            <a:endParaRPr lang="en-US" sz="1800" dirty="0">
              <a:solidFill>
                <a:srgbClr val="000000"/>
              </a:solidFill>
              <a:latin typeface="Montserrat"/>
            </a:endParaRPr>
          </a:p>
        </p:txBody>
      </p:sp>
      <p:sp>
        <p:nvSpPr>
          <p:cNvPr id="15" name="Freeform 14">
            <a:extLst>
              <a:ext uri="{FF2B5EF4-FFF2-40B4-BE49-F238E27FC236}">
                <a16:creationId xmlns:a16="http://schemas.microsoft.com/office/drawing/2014/main" id="{A9F6AFDC-614D-2136-FCE9-B299644A74B0}"/>
              </a:ext>
            </a:extLst>
          </p:cNvPr>
          <p:cNvSpPr/>
          <p:nvPr/>
        </p:nvSpPr>
        <p:spPr>
          <a:xfrm>
            <a:off x="14624987" y="1820933"/>
            <a:ext cx="3004885" cy="3164242"/>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t="-23858" b="-23858"/>
            </a:stretch>
          </a:blipFill>
        </p:spPr>
      </p:sp>
    </p:spTree>
    <p:extLst>
      <p:ext uri="{BB962C8B-B14F-4D97-AF65-F5344CB8AC3E}">
        <p14:creationId xmlns:p14="http://schemas.microsoft.com/office/powerpoint/2010/main" val="1325515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5566099-7B7C-4D41-7A38-9A285933D597}"/>
              </a:ext>
            </a:extLst>
          </p:cNvPr>
          <p:cNvSpPr/>
          <p:nvPr/>
        </p:nvSpPr>
        <p:spPr>
          <a:xfrm>
            <a:off x="2068735" y="4921843"/>
            <a:ext cx="4461217" cy="3730190"/>
          </a:xfrm>
          <a:prstGeom prst="rect">
            <a:avLst/>
          </a:prstGeom>
          <a:solidFill>
            <a:srgbClr val="FF0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G"/>
          </a:p>
        </p:txBody>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21" name="Freeform 21"/>
          <p:cNvSpPr/>
          <p:nvPr/>
        </p:nvSpPr>
        <p:spPr>
          <a:xfrm>
            <a:off x="8619537" y="2593423"/>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6428635" y="-545006"/>
            <a:ext cx="2585802" cy="258580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KG" dirty="0">
                <a:solidFill>
                  <a:srgbClr val="00B050"/>
                </a:solidFill>
              </a:endParaRPr>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3854784" y="5256894"/>
            <a:ext cx="969376" cy="619189"/>
          </a:xfrm>
          <a:custGeom>
            <a:avLst/>
            <a:gdLst/>
            <a:ahLst/>
            <a:cxnLst/>
            <a:rect l="l" t="t" r="r" b="b"/>
            <a:pathLst>
              <a:path w="969376" h="619189">
                <a:moveTo>
                  <a:pt x="0" y="0"/>
                </a:moveTo>
                <a:lnTo>
                  <a:pt x="969376" y="0"/>
                </a:lnTo>
                <a:lnTo>
                  <a:pt x="969376" y="619189"/>
                </a:lnTo>
                <a:lnTo>
                  <a:pt x="0" y="619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2813441">
            <a:off x="8761043" y="5321784"/>
            <a:ext cx="590813" cy="964592"/>
          </a:xfrm>
          <a:custGeom>
            <a:avLst/>
            <a:gdLst/>
            <a:ahLst/>
            <a:cxnLst/>
            <a:rect l="l" t="t" r="r" b="b"/>
            <a:pathLst>
              <a:path w="590813" h="964592">
                <a:moveTo>
                  <a:pt x="0" y="0"/>
                </a:moveTo>
                <a:lnTo>
                  <a:pt x="590813" y="0"/>
                </a:lnTo>
                <a:lnTo>
                  <a:pt x="590813" y="964592"/>
                </a:lnTo>
                <a:lnTo>
                  <a:pt x="0" y="964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16538253" y="9120187"/>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31" name="TextBox 31"/>
          <p:cNvSpPr txBox="1"/>
          <p:nvPr/>
        </p:nvSpPr>
        <p:spPr>
          <a:xfrm>
            <a:off x="2254476" y="6667231"/>
            <a:ext cx="4169991" cy="1191865"/>
          </a:xfrm>
          <a:prstGeom prst="rect">
            <a:avLst/>
          </a:prstGeom>
        </p:spPr>
        <p:txBody>
          <a:bodyPr wrap="square" lIns="0" tIns="0" rIns="0" bIns="0" rtlCol="0" anchor="t">
            <a:spAutoFit/>
          </a:bodyPr>
          <a:lstStyle/>
          <a:p>
            <a:pPr marL="342900" indent="-342900">
              <a:lnSpc>
                <a:spcPts val="3150"/>
              </a:lnSpc>
              <a:buFont typeface="Arial" panose="020B0604020202020204" pitchFamily="34" charset="0"/>
              <a:buChar char="•"/>
            </a:pPr>
            <a:r>
              <a:rPr lang="en-US" sz="2000" dirty="0">
                <a:latin typeface="Montserrat"/>
              </a:rPr>
              <a:t>Improve patient experience</a:t>
            </a:r>
          </a:p>
          <a:p>
            <a:pPr marL="342900" indent="-342900">
              <a:lnSpc>
                <a:spcPts val="3150"/>
              </a:lnSpc>
              <a:buFont typeface="Arial" panose="020B0604020202020204" pitchFamily="34" charset="0"/>
              <a:buChar char="•"/>
            </a:pPr>
            <a:r>
              <a:rPr lang="en-US" sz="2000" dirty="0">
                <a:latin typeface="Montserrat"/>
              </a:rPr>
              <a:t>Optimize resource allocation</a:t>
            </a:r>
          </a:p>
          <a:p>
            <a:pPr marL="342900" indent="-342900">
              <a:lnSpc>
                <a:spcPts val="3150"/>
              </a:lnSpc>
              <a:buFont typeface="Arial" panose="020B0604020202020204" pitchFamily="34" charset="0"/>
              <a:buChar char="•"/>
            </a:pPr>
            <a:r>
              <a:rPr lang="en-US" sz="2000" dirty="0">
                <a:latin typeface="Montserrat"/>
              </a:rPr>
              <a:t>Ensure timely appointments</a:t>
            </a:r>
          </a:p>
        </p:txBody>
      </p:sp>
      <p:sp>
        <p:nvSpPr>
          <p:cNvPr id="32" name="TextBox 32"/>
          <p:cNvSpPr txBox="1"/>
          <p:nvPr/>
        </p:nvSpPr>
        <p:spPr>
          <a:xfrm>
            <a:off x="11739000" y="6639431"/>
            <a:ext cx="4626972" cy="2012602"/>
          </a:xfrm>
          <a:prstGeom prst="rect">
            <a:avLst/>
          </a:prstGeom>
        </p:spPr>
        <p:txBody>
          <a:bodyPr wrap="square" lIns="0" tIns="0" rIns="0" bIns="0" rtlCol="0" anchor="t">
            <a:spAutoFit/>
          </a:bodyPr>
          <a:lstStyle/>
          <a:p>
            <a:pPr algn="ctr">
              <a:lnSpc>
                <a:spcPts val="3150"/>
              </a:lnSpc>
            </a:pPr>
            <a:r>
              <a:rPr lang="en-US" sz="2000" dirty="0">
                <a:latin typeface="Montserrat"/>
              </a:rPr>
              <a:t>This is an online appointment with a specialist, in which the admin books a patient for an appointment by his id, assigning him to a doctor by id and selecting a date.</a:t>
            </a:r>
          </a:p>
        </p:txBody>
      </p:sp>
      <p:sp>
        <p:nvSpPr>
          <p:cNvPr id="33" name="TextBox 33"/>
          <p:cNvSpPr txBox="1"/>
          <p:nvPr/>
        </p:nvSpPr>
        <p:spPr>
          <a:xfrm>
            <a:off x="7249542" y="6717648"/>
            <a:ext cx="3471740" cy="1506053"/>
          </a:xfrm>
          <a:prstGeom prst="rect">
            <a:avLst/>
          </a:prstGeom>
        </p:spPr>
        <p:txBody>
          <a:bodyPr lIns="0" tIns="0" rIns="0" bIns="0" rtlCol="0" anchor="t">
            <a:spAutoFit/>
          </a:bodyPr>
          <a:lstStyle/>
          <a:p>
            <a:pPr algn="ctr">
              <a:lnSpc>
                <a:spcPts val="3000"/>
              </a:lnSpc>
            </a:pPr>
            <a:r>
              <a:rPr lang="en-US" sz="2000" dirty="0">
                <a:latin typeface="Montserrat"/>
              </a:rPr>
              <a:t>Enhance healthcare service efficiency through a streamlined reservation system.</a:t>
            </a:r>
          </a:p>
        </p:txBody>
      </p:sp>
      <p:sp>
        <p:nvSpPr>
          <p:cNvPr id="34" name="TextBox 34"/>
          <p:cNvSpPr txBox="1"/>
          <p:nvPr/>
        </p:nvSpPr>
        <p:spPr>
          <a:xfrm>
            <a:off x="2421273" y="6180883"/>
            <a:ext cx="3842898" cy="367729"/>
          </a:xfrm>
          <a:prstGeom prst="rect">
            <a:avLst/>
          </a:prstGeom>
        </p:spPr>
        <p:txBody>
          <a:bodyPr lIns="0" tIns="0" rIns="0" bIns="0" rtlCol="0" anchor="t">
            <a:spAutoFit/>
          </a:bodyPr>
          <a:lstStyle/>
          <a:p>
            <a:pPr algn="ctr">
              <a:lnSpc>
                <a:spcPts val="2999"/>
              </a:lnSpc>
            </a:pPr>
            <a:r>
              <a:rPr lang="en-US" sz="2499" dirty="0">
                <a:latin typeface="Montserrat Bold"/>
              </a:rPr>
              <a:t>Significance:</a:t>
            </a:r>
          </a:p>
        </p:txBody>
      </p:sp>
      <p:sp>
        <p:nvSpPr>
          <p:cNvPr id="35" name="TextBox 35"/>
          <p:cNvSpPr txBox="1"/>
          <p:nvPr/>
        </p:nvSpPr>
        <p:spPr>
          <a:xfrm>
            <a:off x="7063963" y="6180883"/>
            <a:ext cx="3842898" cy="367729"/>
          </a:xfrm>
          <a:prstGeom prst="rect">
            <a:avLst/>
          </a:prstGeom>
        </p:spPr>
        <p:txBody>
          <a:bodyPr lIns="0" tIns="0" rIns="0" bIns="0" rtlCol="0" anchor="t">
            <a:spAutoFit/>
          </a:bodyPr>
          <a:lstStyle/>
          <a:p>
            <a:pPr algn="ctr">
              <a:lnSpc>
                <a:spcPts val="2999"/>
              </a:lnSpc>
            </a:pPr>
            <a:r>
              <a:rPr lang="en-US" sz="2499" dirty="0">
                <a:latin typeface="Montserrat Bold"/>
              </a:rPr>
              <a:t>Our Goal:</a:t>
            </a:r>
          </a:p>
        </p:txBody>
      </p:sp>
      <p:sp>
        <p:nvSpPr>
          <p:cNvPr id="36" name="TextBox 36"/>
          <p:cNvSpPr txBox="1"/>
          <p:nvPr/>
        </p:nvSpPr>
        <p:spPr>
          <a:xfrm>
            <a:off x="11725703" y="6180883"/>
            <a:ext cx="3842898" cy="367729"/>
          </a:xfrm>
          <a:prstGeom prst="rect">
            <a:avLst/>
          </a:prstGeom>
        </p:spPr>
        <p:txBody>
          <a:bodyPr lIns="0" tIns="0" rIns="0" bIns="0" rtlCol="0" anchor="t">
            <a:spAutoFit/>
          </a:bodyPr>
          <a:lstStyle/>
          <a:p>
            <a:pPr algn="ctr">
              <a:lnSpc>
                <a:spcPts val="2999"/>
              </a:lnSpc>
            </a:pPr>
            <a:r>
              <a:rPr lang="en-US" sz="2499" dirty="0">
                <a:latin typeface="Montserrat Bold"/>
              </a:rPr>
              <a:t>HRS?</a:t>
            </a:r>
          </a:p>
        </p:txBody>
      </p:sp>
      <p:sp>
        <p:nvSpPr>
          <p:cNvPr id="37" name="TextBox 37"/>
          <p:cNvSpPr txBox="1"/>
          <p:nvPr/>
        </p:nvSpPr>
        <p:spPr>
          <a:xfrm>
            <a:off x="5158664" y="1559439"/>
            <a:ext cx="7659996" cy="830514"/>
          </a:xfrm>
          <a:prstGeom prst="rect">
            <a:avLst/>
          </a:prstGeom>
        </p:spPr>
        <p:txBody>
          <a:bodyPr lIns="0" tIns="0" rIns="0" bIns="0" rtlCol="0" anchor="t">
            <a:spAutoFit/>
          </a:bodyPr>
          <a:lstStyle/>
          <a:p>
            <a:pPr algn="ctr">
              <a:lnSpc>
                <a:spcPts val="6359"/>
              </a:lnSpc>
            </a:pPr>
            <a:r>
              <a:rPr lang="en-US" sz="5999" dirty="0">
                <a:solidFill>
                  <a:srgbClr val="000000"/>
                </a:solidFill>
                <a:latin typeface="Montserrat Classic Bold"/>
              </a:rPr>
              <a:t>About HRS</a:t>
            </a:r>
          </a:p>
        </p:txBody>
      </p:sp>
      <p:sp>
        <p:nvSpPr>
          <p:cNvPr id="38" name="TextBox 38"/>
          <p:cNvSpPr txBox="1"/>
          <p:nvPr/>
        </p:nvSpPr>
        <p:spPr>
          <a:xfrm>
            <a:off x="3657600" y="3089463"/>
            <a:ext cx="10650263" cy="1509452"/>
          </a:xfrm>
          <a:prstGeom prst="rect">
            <a:avLst/>
          </a:prstGeom>
        </p:spPr>
        <p:txBody>
          <a:bodyPr lIns="0" tIns="0" rIns="0" bIns="0" rtlCol="0" anchor="t">
            <a:spAutoFit/>
          </a:bodyPr>
          <a:lstStyle/>
          <a:p>
            <a:pPr algn="ctr">
              <a:lnSpc>
                <a:spcPts val="3000"/>
              </a:lnSpc>
            </a:pPr>
            <a:r>
              <a:rPr lang="en-US" sz="2000" dirty="0">
                <a:solidFill>
                  <a:srgbClr val="000000"/>
                </a:solidFill>
                <a:latin typeface="Montserrat"/>
              </a:rPr>
              <a:t>Hospital Reservation System(HRS) - is an innovative healthcare solution revolutionizing patient-doctor interactions. With a modular codebase, database integration, and a vision for future enhancements, HRS is poised to redefine healthcare management</a:t>
            </a:r>
            <a:r>
              <a:rPr lang="en-US" sz="2000" b="0" i="1" dirty="0">
                <a:effectLst/>
                <a:latin typeface="Söhne"/>
              </a:rPr>
              <a:t>.</a:t>
            </a:r>
            <a:endParaRPr lang="en-US" sz="2000" dirty="0">
              <a:latin typeface="Montserrat"/>
            </a:endParaRPr>
          </a:p>
        </p:txBody>
      </p:sp>
      <p:sp>
        <p:nvSpPr>
          <p:cNvPr id="39" name="Freeform 39"/>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40" name="TextBox 40"/>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10" name="TextBox 9">
            <a:extLst>
              <a:ext uri="{FF2B5EF4-FFF2-40B4-BE49-F238E27FC236}">
                <a16:creationId xmlns:a16="http://schemas.microsoft.com/office/drawing/2014/main" id="{C67C0EE0-272D-B51F-4F83-33A0D1FAB10D}"/>
              </a:ext>
            </a:extLst>
          </p:cNvPr>
          <p:cNvSpPr txBox="1"/>
          <p:nvPr/>
        </p:nvSpPr>
        <p:spPr>
          <a:xfrm>
            <a:off x="7484019" y="9645770"/>
            <a:ext cx="9514702" cy="437940"/>
          </a:xfrm>
          <a:prstGeom prst="rect">
            <a:avLst/>
          </a:prstGeom>
          <a:noFill/>
        </p:spPr>
        <p:txBody>
          <a:bodyPr wrap="square">
            <a:spAutoFit/>
          </a:bodyPr>
          <a:lstStyle/>
          <a:p>
            <a:pPr>
              <a:lnSpc>
                <a:spcPts val="3000"/>
              </a:lnSpc>
            </a:pPr>
            <a:r>
              <a:rPr lang="en-US" sz="1800" dirty="0" err="1">
                <a:solidFill>
                  <a:srgbClr val="000000"/>
                </a:solidFill>
                <a:latin typeface="Montserrat"/>
              </a:rPr>
              <a:t>www.hrs@gmail.com</a:t>
            </a:r>
            <a:endParaRPr lang="en-US" sz="1800" dirty="0">
              <a:solidFill>
                <a:srgbClr val="000000"/>
              </a:solidFill>
              <a:latin typeface="Montserrat"/>
            </a:endParaRPr>
          </a:p>
        </p:txBody>
      </p:sp>
      <p:sp>
        <p:nvSpPr>
          <p:cNvPr id="11" name="Freeform 10">
            <a:extLst>
              <a:ext uri="{FF2B5EF4-FFF2-40B4-BE49-F238E27FC236}">
                <a16:creationId xmlns:a16="http://schemas.microsoft.com/office/drawing/2014/main" id="{B9CE2B1C-96CE-2A7D-29B2-94B77D0EF368}"/>
              </a:ext>
            </a:extLst>
          </p:cNvPr>
          <p:cNvSpPr/>
          <p:nvPr/>
        </p:nvSpPr>
        <p:spPr>
          <a:xfrm>
            <a:off x="14492702" y="3200505"/>
            <a:ext cx="3004885" cy="3164242"/>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t="-23858" b="-23858"/>
            </a:stretch>
          </a:blipFill>
        </p:spPr>
      </p:sp>
    </p:spTree>
    <p:extLst>
      <p:ext uri="{BB962C8B-B14F-4D97-AF65-F5344CB8AC3E}">
        <p14:creationId xmlns:p14="http://schemas.microsoft.com/office/powerpoint/2010/main" val="420300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337" y="0"/>
            <a:ext cx="4994253" cy="10997737"/>
            <a:chOff x="0" y="0"/>
            <a:chExt cx="1315359" cy="2896523"/>
          </a:xfrm>
        </p:grpSpPr>
        <p:sp>
          <p:nvSpPr>
            <p:cNvPr id="3" name="Freeform 3"/>
            <p:cNvSpPr/>
            <p:nvPr/>
          </p:nvSpPr>
          <p:spPr>
            <a:xfrm>
              <a:off x="0" y="0"/>
              <a:ext cx="1315359" cy="2896523"/>
            </a:xfrm>
            <a:custGeom>
              <a:avLst/>
              <a:gdLst/>
              <a:ahLst/>
              <a:cxnLst/>
              <a:rect l="l" t="t" r="r" b="b"/>
              <a:pathLst>
                <a:path w="1315359" h="2896523">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000000"/>
            </a:solidFill>
          </p:spPr>
        </p:sp>
        <p:sp>
          <p:nvSpPr>
            <p:cNvPr id="4" name="TextBox 4"/>
            <p:cNvSpPr txBox="1"/>
            <p:nvPr/>
          </p:nvSpPr>
          <p:spPr>
            <a:xfrm>
              <a:off x="0" y="9525"/>
              <a:ext cx="1315359" cy="2886998"/>
            </a:xfrm>
            <a:prstGeom prst="rect">
              <a:avLst/>
            </a:prstGeom>
          </p:spPr>
          <p:txBody>
            <a:bodyPr lIns="50800" tIns="50800" rIns="50800" bIns="50800" rtlCol="0" anchor="ctr"/>
            <a:lstStyle/>
            <a:p>
              <a:pPr algn="ctr">
                <a:lnSpc>
                  <a:spcPts val="2220"/>
                </a:lnSpc>
              </a:pPr>
              <a:endParaRPr/>
            </a:p>
          </p:txBody>
        </p:sp>
      </p:grpSp>
      <p:grpSp>
        <p:nvGrpSpPr>
          <p:cNvPr id="5" name="Group 5"/>
          <p:cNvGrpSpPr/>
          <p:nvPr/>
        </p:nvGrpSpPr>
        <p:grpSpPr>
          <a:xfrm rot="5400000">
            <a:off x="17167778" y="8306860"/>
            <a:ext cx="643831" cy="1902880"/>
            <a:chOff x="0" y="0"/>
            <a:chExt cx="660400" cy="1951851"/>
          </a:xfrm>
        </p:grpSpPr>
        <p:sp>
          <p:nvSpPr>
            <p:cNvPr id="6" name="Freeform 6"/>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7" name="TextBox 7"/>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8" name="Group 8"/>
          <p:cNvGrpSpPr/>
          <p:nvPr/>
        </p:nvGrpSpPr>
        <p:grpSpPr>
          <a:xfrm>
            <a:off x="16538253" y="8936385"/>
            <a:ext cx="643732" cy="64373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0" name="TextBox 10"/>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1" name="Freeform 11"/>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a:grpSpLocks noChangeAspect="1"/>
          </p:cNvGrpSpPr>
          <p:nvPr/>
        </p:nvGrpSpPr>
        <p:grpSpPr>
          <a:xfrm>
            <a:off x="1797685" y="2027561"/>
            <a:ext cx="5494461" cy="8241691"/>
            <a:chOff x="0" y="0"/>
            <a:chExt cx="6350000" cy="9525000"/>
          </a:xfrm>
        </p:grpSpPr>
        <p:sp>
          <p:nvSpPr>
            <p:cNvPr id="13" name="Freeform 1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t="-890" b="-890"/>
              </a:stretch>
            </a:blipFill>
          </p:spPr>
          <p:txBody>
            <a:bodyPr/>
            <a:lstStyle/>
            <a:p>
              <a:endParaRPr lang="en-KG" dirty="0"/>
            </a:p>
          </p:txBody>
        </p:sp>
      </p:grpSp>
      <p:sp>
        <p:nvSpPr>
          <p:cNvPr id="14" name="Freeform 14"/>
          <p:cNvSpPr/>
          <p:nvPr/>
        </p:nvSpPr>
        <p:spPr>
          <a:xfrm>
            <a:off x="9295135" y="253537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1484099" y="9044281"/>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16" name="Freeform 16"/>
          <p:cNvSpPr/>
          <p:nvPr/>
        </p:nvSpPr>
        <p:spPr>
          <a:xfrm>
            <a:off x="8061131" y="1028700"/>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17" name="Group 17"/>
          <p:cNvGrpSpPr/>
          <p:nvPr/>
        </p:nvGrpSpPr>
        <p:grpSpPr>
          <a:xfrm>
            <a:off x="16254765" y="-670628"/>
            <a:ext cx="2710648" cy="271064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610088" y="1286533"/>
            <a:ext cx="1482057" cy="14820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3" name="Freeform 23"/>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9"/>
            <a:stretch>
              <a:fillRect/>
            </a:stretch>
          </a:blipFill>
        </p:spPr>
      </p:sp>
      <p:sp>
        <p:nvSpPr>
          <p:cNvPr id="24" name="Freeform 24"/>
          <p:cNvSpPr/>
          <p:nvPr/>
        </p:nvSpPr>
        <p:spPr>
          <a:xfrm>
            <a:off x="8718771" y="3115876"/>
            <a:ext cx="834084" cy="555097"/>
          </a:xfrm>
          <a:custGeom>
            <a:avLst/>
            <a:gdLst/>
            <a:ahLst/>
            <a:cxnLst/>
            <a:rect l="l" t="t" r="r" b="b"/>
            <a:pathLst>
              <a:path w="834084" h="555097">
                <a:moveTo>
                  <a:pt x="0" y="0"/>
                </a:moveTo>
                <a:lnTo>
                  <a:pt x="834084" y="0"/>
                </a:lnTo>
                <a:lnTo>
                  <a:pt x="834084" y="555097"/>
                </a:lnTo>
                <a:lnTo>
                  <a:pt x="0" y="555097"/>
                </a:lnTo>
                <a:lnTo>
                  <a:pt x="0" y="0"/>
                </a:lnTo>
                <a:close/>
              </a:path>
            </a:pathLst>
          </a:custGeom>
          <a:blipFill>
            <a:blip r:embed="rId10"/>
            <a:stretch>
              <a:fillRect/>
            </a:stretch>
          </a:blipFill>
        </p:spPr>
      </p:sp>
      <p:sp>
        <p:nvSpPr>
          <p:cNvPr id="25" name="Freeform 25"/>
          <p:cNvSpPr/>
          <p:nvPr/>
        </p:nvSpPr>
        <p:spPr>
          <a:xfrm>
            <a:off x="8929794" y="7745906"/>
            <a:ext cx="378827" cy="378827"/>
          </a:xfrm>
          <a:custGeom>
            <a:avLst/>
            <a:gdLst/>
            <a:ahLst/>
            <a:cxnLst/>
            <a:rect l="l" t="t" r="r" b="b"/>
            <a:pathLst>
              <a:path w="378827" h="378827">
                <a:moveTo>
                  <a:pt x="0" y="0"/>
                </a:moveTo>
                <a:lnTo>
                  <a:pt x="378827" y="0"/>
                </a:lnTo>
                <a:lnTo>
                  <a:pt x="378827" y="378828"/>
                </a:lnTo>
                <a:lnTo>
                  <a:pt x="0" y="378828"/>
                </a:lnTo>
                <a:lnTo>
                  <a:pt x="0" y="0"/>
                </a:lnTo>
                <a:close/>
              </a:path>
            </a:pathLst>
          </a:custGeom>
          <a:blipFill>
            <a:blip r:embed="rId11"/>
            <a:stretch>
              <a:fillRect/>
            </a:stretch>
          </a:blipFill>
        </p:spPr>
      </p:sp>
      <p:sp>
        <p:nvSpPr>
          <p:cNvPr id="27" name="Freeform 27"/>
          <p:cNvSpPr/>
          <p:nvPr/>
        </p:nvSpPr>
        <p:spPr>
          <a:xfrm>
            <a:off x="8969269" y="4341441"/>
            <a:ext cx="384213" cy="384213"/>
          </a:xfrm>
          <a:custGeom>
            <a:avLst/>
            <a:gdLst/>
            <a:ahLst/>
            <a:cxnLst/>
            <a:rect l="l" t="t" r="r" b="b"/>
            <a:pathLst>
              <a:path w="384213" h="384213">
                <a:moveTo>
                  <a:pt x="0" y="0"/>
                </a:moveTo>
                <a:lnTo>
                  <a:pt x="384213" y="0"/>
                </a:lnTo>
                <a:lnTo>
                  <a:pt x="384213" y="384212"/>
                </a:lnTo>
                <a:lnTo>
                  <a:pt x="0" y="384212"/>
                </a:lnTo>
                <a:lnTo>
                  <a:pt x="0" y="0"/>
                </a:lnTo>
                <a:close/>
              </a:path>
            </a:pathLst>
          </a:custGeom>
          <a:blipFill>
            <a:blip r:embed="rId12"/>
            <a:stretch>
              <a:fillRect/>
            </a:stretch>
          </a:blipFill>
        </p:spPr>
      </p:sp>
      <p:sp>
        <p:nvSpPr>
          <p:cNvPr id="28" name="Freeform 28"/>
          <p:cNvSpPr/>
          <p:nvPr/>
        </p:nvSpPr>
        <p:spPr>
          <a:xfrm>
            <a:off x="8946908" y="6350127"/>
            <a:ext cx="428933" cy="428933"/>
          </a:xfrm>
          <a:custGeom>
            <a:avLst/>
            <a:gdLst/>
            <a:ahLst/>
            <a:cxnLst/>
            <a:rect l="l" t="t" r="r" b="b"/>
            <a:pathLst>
              <a:path w="428933" h="428933">
                <a:moveTo>
                  <a:pt x="0" y="0"/>
                </a:moveTo>
                <a:lnTo>
                  <a:pt x="428933" y="0"/>
                </a:lnTo>
                <a:lnTo>
                  <a:pt x="428933" y="428933"/>
                </a:lnTo>
                <a:lnTo>
                  <a:pt x="0" y="428933"/>
                </a:lnTo>
                <a:lnTo>
                  <a:pt x="0" y="0"/>
                </a:lnTo>
                <a:close/>
              </a:path>
            </a:pathLst>
          </a:custGeom>
          <a:blipFill>
            <a:blip r:embed="rId13"/>
            <a:stretch>
              <a:fillRect/>
            </a:stretch>
          </a:blipFill>
        </p:spPr>
      </p:sp>
      <p:sp>
        <p:nvSpPr>
          <p:cNvPr id="29" name="TextBox 29"/>
          <p:cNvSpPr txBox="1"/>
          <p:nvPr/>
        </p:nvSpPr>
        <p:spPr>
          <a:xfrm>
            <a:off x="9583717" y="3170735"/>
            <a:ext cx="7575486" cy="4993996"/>
          </a:xfrm>
          <a:prstGeom prst="rect">
            <a:avLst/>
          </a:prstGeom>
        </p:spPr>
        <p:txBody>
          <a:bodyPr lIns="0" tIns="0" rIns="0" bIns="0" rtlCol="0" anchor="t">
            <a:spAutoFit/>
          </a:bodyPr>
          <a:lstStyle/>
          <a:p>
            <a:pPr>
              <a:lnSpc>
                <a:spcPts val="3000"/>
              </a:lnSpc>
            </a:pPr>
            <a:r>
              <a:rPr lang="en-US" sz="2000" dirty="0">
                <a:solidFill>
                  <a:srgbClr val="000000"/>
                </a:solidFill>
                <a:latin typeface="Montserrat Bold"/>
              </a:rPr>
              <a:t>User Registration and Login</a:t>
            </a:r>
          </a:p>
          <a:p>
            <a:pPr marL="342900" indent="-342900">
              <a:lnSpc>
                <a:spcPts val="3000"/>
              </a:lnSpc>
              <a:buFont typeface="Arial" panose="020B0604020202020204" pitchFamily="34" charset="0"/>
              <a:buChar char="•"/>
            </a:pPr>
            <a:r>
              <a:rPr lang="en-US" sz="2200" dirty="0"/>
              <a:t>Patients and doctors are able to register and log in securely.</a:t>
            </a:r>
            <a:endParaRPr lang="en-US" sz="2200" dirty="0">
              <a:solidFill>
                <a:srgbClr val="000000"/>
              </a:solidFill>
              <a:latin typeface="Montserrat Bold"/>
            </a:endParaRPr>
          </a:p>
          <a:p>
            <a:pPr>
              <a:lnSpc>
                <a:spcPts val="3000"/>
              </a:lnSpc>
            </a:pPr>
            <a:r>
              <a:rPr lang="en-US" sz="2000" dirty="0">
                <a:solidFill>
                  <a:srgbClr val="000000"/>
                </a:solidFill>
                <a:latin typeface="Montserrat Bold"/>
              </a:rPr>
              <a:t>Patient Management:</a:t>
            </a:r>
          </a:p>
          <a:p>
            <a:pPr marL="342900" indent="-342900">
              <a:buFont typeface="Arial" panose="020B0604020202020204" pitchFamily="34" charset="0"/>
              <a:buChar char="•"/>
            </a:pPr>
            <a:r>
              <a:rPr lang="en-US" sz="2200" dirty="0"/>
              <a:t>Patients can add their information, such as name, surname, phone number, reason for visiting, and specify a preferred room.</a:t>
            </a:r>
          </a:p>
          <a:p>
            <a:pPr marL="342900" indent="-342900">
              <a:buFont typeface="Arial" panose="020B0604020202020204" pitchFamily="34" charset="0"/>
              <a:buChar char="•"/>
            </a:pPr>
            <a:r>
              <a:rPr lang="en-US" sz="2200" dirty="0"/>
              <a:t>Patients can view their information, including past appointments.</a:t>
            </a:r>
            <a:endParaRPr lang="en-US" sz="2000" dirty="0">
              <a:solidFill>
                <a:srgbClr val="000000"/>
              </a:solidFill>
              <a:latin typeface="Montserrat Bold"/>
            </a:endParaRPr>
          </a:p>
          <a:p>
            <a:pPr>
              <a:lnSpc>
                <a:spcPts val="3000"/>
              </a:lnSpc>
            </a:pPr>
            <a:r>
              <a:rPr lang="en-US" sz="2000" dirty="0">
                <a:solidFill>
                  <a:srgbClr val="000000"/>
                </a:solidFill>
                <a:latin typeface="Montserrat Semi-Bold"/>
              </a:rPr>
              <a:t>Doctor Management:</a:t>
            </a:r>
          </a:p>
          <a:p>
            <a:pPr marL="285750" indent="-285750">
              <a:buFont typeface="Arial" panose="020B0604020202020204" pitchFamily="34" charset="0"/>
              <a:buChar char="•"/>
            </a:pPr>
            <a:r>
              <a:rPr lang="en-US" sz="2200" dirty="0"/>
              <a:t>Doctors can view their schedule and patient appointments.</a:t>
            </a:r>
          </a:p>
          <a:p>
            <a:pPr marL="285750" indent="-285750">
              <a:buFont typeface="Arial" panose="020B0604020202020204" pitchFamily="34" charset="0"/>
              <a:buChar char="•"/>
            </a:pPr>
            <a:r>
              <a:rPr lang="en-US" sz="2200" dirty="0"/>
              <a:t>The system display a list of all doctors, their specializations, qualifications, and assigned rooms.</a:t>
            </a:r>
            <a:endParaRPr lang="en-US" sz="2000" dirty="0">
              <a:solidFill>
                <a:srgbClr val="000000"/>
              </a:solidFill>
              <a:latin typeface="Montserrat Semi-Bold"/>
            </a:endParaRPr>
          </a:p>
          <a:p>
            <a:pPr>
              <a:lnSpc>
                <a:spcPts val="3000"/>
              </a:lnSpc>
            </a:pPr>
            <a:r>
              <a:rPr lang="en-US" sz="2000" dirty="0">
                <a:solidFill>
                  <a:srgbClr val="000000"/>
                </a:solidFill>
                <a:latin typeface="Montserrat Semi-Bold"/>
              </a:rPr>
              <a:t>Reservation system(Appointment):</a:t>
            </a:r>
          </a:p>
          <a:p>
            <a:pPr marL="285750" indent="-285750">
              <a:lnSpc>
                <a:spcPts val="3000"/>
              </a:lnSpc>
              <a:buFont typeface="Arial" panose="020B0604020202020204" pitchFamily="34" charset="0"/>
              <a:buChar char="•"/>
            </a:pPr>
            <a:r>
              <a:rPr lang="en-US" sz="2200" dirty="0"/>
              <a:t>Patients can book appointments with available doctors.</a:t>
            </a:r>
            <a:endParaRPr lang="en-US" sz="2200" dirty="0">
              <a:solidFill>
                <a:srgbClr val="000000"/>
              </a:solidFill>
              <a:latin typeface="Montserrat Semi-Bold"/>
            </a:endParaRPr>
          </a:p>
        </p:txBody>
      </p:sp>
      <p:sp>
        <p:nvSpPr>
          <p:cNvPr id="30" name="TextBox 30"/>
          <p:cNvSpPr txBox="1"/>
          <p:nvPr/>
        </p:nvSpPr>
        <p:spPr>
          <a:xfrm>
            <a:off x="9144000" y="1381974"/>
            <a:ext cx="6970132" cy="830580"/>
          </a:xfrm>
          <a:prstGeom prst="rect">
            <a:avLst/>
          </a:prstGeom>
        </p:spPr>
        <p:txBody>
          <a:bodyPr lIns="0" tIns="0" rIns="0" bIns="0" rtlCol="0" anchor="t">
            <a:spAutoFit/>
          </a:bodyPr>
          <a:lstStyle/>
          <a:p>
            <a:pPr>
              <a:lnSpc>
                <a:spcPts val="6359"/>
              </a:lnSpc>
            </a:pPr>
            <a:r>
              <a:rPr lang="en-US" sz="5999" dirty="0">
                <a:solidFill>
                  <a:srgbClr val="000000"/>
                </a:solidFill>
                <a:latin typeface="Montserrat Classic Bold"/>
              </a:rPr>
              <a:t>Requirements</a:t>
            </a:r>
          </a:p>
        </p:txBody>
      </p:sp>
      <p:sp>
        <p:nvSpPr>
          <p:cNvPr id="31" name="TextBox 31"/>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93E90D"/>
                </a:solidFill>
                <a:latin typeface="Montserrat Classic"/>
              </a:rPr>
              <a:t>HRS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407"/>
            <a:lum/>
          </a:blip>
          <a:srcRect/>
          <a:stretch>
            <a:fillRect t="-23000" b="-23000"/>
          </a:stretch>
        </a:blipFill>
        <a:effectLst/>
      </p:bgPr>
    </p:bg>
    <p:spTree>
      <p:nvGrpSpPr>
        <p:cNvPr id="1" name=""/>
        <p:cNvGrpSpPr/>
        <p:nvPr/>
      </p:nvGrpSpPr>
      <p:grpSpPr>
        <a:xfrm>
          <a:off x="0" y="0"/>
          <a:ext cx="0" cy="0"/>
          <a:chOff x="0" y="0"/>
          <a:chExt cx="0" cy="0"/>
        </a:xfrm>
      </p:grpSpPr>
      <p:sp>
        <p:nvSpPr>
          <p:cNvPr id="29" name="TextBox 29"/>
          <p:cNvSpPr txBox="1"/>
          <p:nvPr/>
        </p:nvSpPr>
        <p:spPr>
          <a:xfrm>
            <a:off x="5334000" y="8115300"/>
            <a:ext cx="6164618" cy="351891"/>
          </a:xfrm>
          <a:prstGeom prst="rect">
            <a:avLst/>
          </a:prstGeom>
        </p:spPr>
        <p:txBody>
          <a:bodyPr lIns="0" tIns="0" rIns="0" bIns="0" rtlCol="0" anchor="t">
            <a:spAutoFit/>
          </a:bodyPr>
          <a:lstStyle/>
          <a:p>
            <a:pPr marL="457200" indent="-457200">
              <a:lnSpc>
                <a:spcPts val="3000"/>
              </a:lnSpc>
              <a:buFont typeface="+mj-lt"/>
              <a:buAutoNum type="arabicPeriod"/>
            </a:pPr>
            <a:endParaRPr lang="en-US" sz="2000" dirty="0">
              <a:solidFill>
                <a:srgbClr val="000000"/>
              </a:solidFill>
              <a:latin typeface="Montserrat"/>
            </a:endParaRPr>
          </a:p>
        </p:txBody>
      </p:sp>
      <p:sp>
        <p:nvSpPr>
          <p:cNvPr id="32" name="TextBox 32"/>
          <p:cNvSpPr txBox="1"/>
          <p:nvPr/>
        </p:nvSpPr>
        <p:spPr>
          <a:xfrm>
            <a:off x="5334000" y="8644452"/>
            <a:ext cx="9062797" cy="830580"/>
          </a:xfrm>
          <a:prstGeom prst="rect">
            <a:avLst/>
          </a:prstGeom>
        </p:spPr>
        <p:txBody>
          <a:bodyPr wrap="square" lIns="0" tIns="0" rIns="0" bIns="0" rtlCol="0" anchor="t">
            <a:spAutoFit/>
          </a:bodyPr>
          <a:lstStyle/>
          <a:p>
            <a:pPr>
              <a:lnSpc>
                <a:spcPts val="6359"/>
              </a:lnSpc>
            </a:pPr>
            <a:r>
              <a:rPr lang="en-US" sz="8800" dirty="0">
                <a:solidFill>
                  <a:srgbClr val="000000"/>
                </a:solidFill>
                <a:latin typeface="Montserrat Classic Bold"/>
              </a:rPr>
              <a:t>Code Overview</a:t>
            </a:r>
          </a:p>
        </p:txBody>
      </p:sp>
      <p:pic>
        <p:nvPicPr>
          <p:cNvPr id="9" name="Picture 8">
            <a:extLst>
              <a:ext uri="{FF2B5EF4-FFF2-40B4-BE49-F238E27FC236}">
                <a16:creationId xmlns:a16="http://schemas.microsoft.com/office/drawing/2014/main" id="{2F4588DE-65E9-347C-57AD-7F1B8F3C33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5" b="99263" l="0" r="99397">
                        <a14:foregroundMark x1="8565" y1="73599" x2="6273" y2="77286"/>
                        <a14:foregroundMark x1="6273" y1="77286" x2="7841" y2="82743"/>
                        <a14:foregroundMark x1="7841" y1="82743" x2="11218" y2="84808"/>
                        <a14:foregroundMark x1="11218" y1="84808" x2="10253" y2="79499"/>
                        <a14:foregroundMark x1="10253" y1="79499" x2="4825" y2="76254"/>
                        <a14:foregroundMark x1="4825" y1="76254" x2="3016" y2="82006"/>
                        <a14:foregroundMark x1="3016" y1="82006" x2="6514" y2="92035"/>
                        <a14:foregroundMark x1="6514" y1="92035" x2="13390" y2="91888"/>
                        <a14:foregroundMark x1="13390" y1="91888" x2="13631" y2="81858"/>
                        <a14:foregroundMark x1="13631" y1="81858" x2="9530" y2="78614"/>
                        <a14:foregroundMark x1="9530" y1="78614" x2="9530" y2="86726"/>
                        <a14:foregroundMark x1="9530" y1="86726" x2="15440" y2="92773"/>
                        <a14:foregroundMark x1="15440" y1="92773" x2="18577" y2="86431"/>
                        <a14:foregroundMark x1="18577" y1="86431" x2="12425" y2="77286"/>
                        <a14:foregroundMark x1="12425" y1="77286" x2="5066" y2="80973"/>
                        <a14:foregroundMark x1="5066" y1="80973" x2="7841" y2="89971"/>
                        <a14:foregroundMark x1="7841" y1="89971" x2="19542" y2="96460"/>
                        <a14:foregroundMark x1="19542" y1="96460" x2="27021" y2="89528"/>
                        <a14:foregroundMark x1="27021" y1="89528" x2="24125" y2="82153"/>
                        <a14:foregroundMark x1="24125" y1="82153" x2="29795" y2="92773"/>
                        <a14:foregroundMark x1="29795" y1="92773" x2="37636" y2="93510"/>
                        <a14:foregroundMark x1="37636" y1="93510" x2="33414" y2="87906"/>
                        <a14:foregroundMark x1="33414" y1="87906" x2="25090" y2="90265"/>
                        <a14:foregroundMark x1="25090" y1="90265" x2="25935" y2="97640"/>
                        <a14:foregroundMark x1="25935" y1="97640" x2="34138" y2="97788"/>
                        <a14:foregroundMark x1="34138" y1="97788" x2="40169" y2="89676"/>
                        <a14:foregroundMark x1="40169" y1="89676" x2="33414" y2="83333"/>
                        <a14:foregroundMark x1="33414" y1="83333" x2="30398" y2="88496"/>
                        <a14:foregroundMark x1="30398" y1="88496" x2="35585" y2="98083"/>
                        <a14:foregroundMark x1="35585" y1="98083" x2="41375" y2="99263"/>
                        <a14:foregroundMark x1="41375" y1="99263" x2="48492" y2="90855"/>
                        <a14:foregroundMark x1="48492" y1="90855" x2="44029" y2="86578"/>
                        <a14:foregroundMark x1="44029" y1="86578" x2="52835" y2="95280"/>
                        <a14:foregroundMark x1="52835" y1="95280" x2="57901" y2="88791"/>
                        <a14:foregroundMark x1="57901" y1="88791" x2="55247" y2="82743"/>
                        <a14:foregroundMark x1="55247" y1="82743" x2="51749" y2="84956"/>
                        <a14:foregroundMark x1="51749" y1="84956" x2="55127" y2="93068"/>
                        <a14:foregroundMark x1="55127" y1="93068" x2="61641" y2="93215"/>
                        <a14:foregroundMark x1="61641" y1="93215" x2="64174" y2="82153"/>
                        <a14:foregroundMark x1="64174" y1="82153" x2="59349" y2="74041"/>
                        <a14:foregroundMark x1="59349" y1="74041" x2="57539" y2="82301"/>
                        <a14:foregroundMark x1="57539" y1="82301" x2="63088" y2="92625"/>
                        <a14:foregroundMark x1="63088" y1="92625" x2="70326" y2="92183"/>
                        <a14:foregroundMark x1="70326" y1="92183" x2="71653" y2="85988"/>
                        <a14:foregroundMark x1="71653" y1="85988" x2="69240" y2="90265"/>
                        <a14:foregroundMark x1="69240" y1="90265" x2="74065" y2="92625"/>
                        <a14:foregroundMark x1="74065" y1="92625" x2="75995" y2="83628"/>
                        <a14:foregroundMark x1="75995" y1="83628" x2="69964" y2="77729"/>
                        <a14:foregroundMark x1="69964" y1="77729" x2="68758" y2="83333"/>
                        <a14:foregroundMark x1="68758" y1="83333" x2="75392" y2="92183"/>
                        <a14:foregroundMark x1="75392" y1="92183" x2="82027" y2="85546"/>
                        <a14:foregroundMark x1="82027" y1="85546" x2="81665" y2="80678"/>
                        <a14:foregroundMark x1="81665" y1="80678" x2="75513" y2="80826"/>
                        <a14:foregroundMark x1="75513" y1="80826" x2="74427" y2="83038"/>
                        <a14:foregroundMark x1="81423" y1="77434" x2="81544" y2="84513"/>
                        <a14:foregroundMark x1="81544" y1="84513" x2="85042" y2="93215"/>
                        <a14:foregroundMark x1="85042" y1="93215" x2="93004" y2="88496"/>
                        <a14:foregroundMark x1="93004" y1="88496" x2="90350" y2="71534"/>
                        <a14:foregroundMark x1="90350" y1="71534" x2="82147" y2="69912"/>
                        <a14:foregroundMark x1="82147" y1="69912" x2="79735" y2="77434"/>
                        <a14:foregroundMark x1="79735" y1="77434" x2="86610" y2="84661"/>
                        <a14:foregroundMark x1="86610" y1="84661" x2="92400" y2="83923"/>
                        <a14:foregroundMark x1="92400" y1="83923" x2="92521" y2="91150"/>
                        <a14:foregroundMark x1="92521" y1="91150" x2="96261" y2="94543"/>
                        <a14:foregroundMark x1="96261" y1="94543" x2="98070" y2="84513"/>
                        <a14:foregroundMark x1="98070" y1="84513" x2="94692" y2="82153"/>
                        <a14:foregroundMark x1="94692" y1="82153" x2="92280" y2="85988"/>
                        <a14:foregroundMark x1="92280" y1="85988" x2="92039" y2="89971"/>
                        <a14:foregroundMark x1="92400" y1="74484" x2="93124" y2="79204"/>
                        <a14:foregroundMark x1="93124" y1="79204" x2="92039" y2="71386"/>
                        <a14:foregroundMark x1="92039" y1="71386" x2="89988" y2="84366"/>
                        <a14:foregroundMark x1="89988" y1="84366" x2="92400" y2="96755"/>
                        <a14:foregroundMark x1="92400" y1="96755" x2="96140" y2="96313"/>
                        <a14:foregroundMark x1="96140" y1="96313" x2="99517" y2="84661"/>
                        <a14:foregroundMark x1="99517" y1="84661" x2="97105" y2="75369"/>
                        <a14:foregroundMark x1="97105" y1="75369" x2="94451" y2="81416"/>
                        <a14:foregroundMark x1="94451" y1="81416" x2="95778" y2="92183"/>
                        <a14:foregroundMark x1="95778" y1="92183" x2="98311" y2="95280"/>
                        <a14:foregroundMark x1="98311" y1="95280" x2="99638" y2="88496"/>
                        <a14:foregroundMark x1="99638" y1="88496" x2="96984" y2="76696"/>
                        <a14:foregroundMark x1="96984" y1="76696" x2="94451" y2="89086"/>
                        <a14:foregroundMark x1="94451" y1="89086" x2="94451" y2="90708"/>
                        <a14:foregroundMark x1="99879" y1="86873" x2="99035" y2="92330"/>
                        <a14:foregroundMark x1="99035" y1="92330" x2="96019" y2="75369"/>
                        <a14:foregroundMark x1="96019" y1="75369" x2="99276" y2="84218"/>
                        <a14:foregroundMark x1="99276" y1="84218" x2="99397" y2="75664"/>
                        <a14:foregroundMark x1="99397" y1="75664" x2="99638" y2="87316"/>
                        <a14:foregroundMark x1="99638" y1="87316" x2="98794" y2="76254"/>
                        <a14:foregroundMark x1="98794" y1="76254" x2="92280" y2="73894"/>
                        <a14:foregroundMark x1="92280" y1="73894" x2="99397" y2="71681"/>
                        <a14:foregroundMark x1="99397" y1="71681" x2="93969" y2="71386"/>
                        <a14:foregroundMark x1="12183" y1="73451" x2="362" y2="73894"/>
                        <a14:foregroundMark x1="362" y1="73894" x2="0" y2="73451"/>
                        <a14:foregroundMark x1="20145" y1="86283" x2="14355" y2="86578"/>
                        <a14:foregroundMark x1="14355" y1="86578" x2="35947" y2="92183"/>
                        <a14:foregroundMark x1="35947" y1="92183" x2="1327" y2="86136"/>
                        <a14:foregroundMark x1="1327" y1="86136" x2="10374" y2="93658"/>
                        <a14:foregroundMark x1="10374" y1="93658" x2="15682" y2="94985"/>
                        <a14:foregroundMark x1="15682" y1="94985" x2="4463" y2="96608"/>
                        <a14:foregroundMark x1="4463" y1="96608" x2="19421" y2="98673"/>
                        <a14:foregroundMark x1="19421" y1="98673" x2="77925" y2="96165"/>
                        <a14:foregroundMark x1="77925" y1="96165" x2="55006" y2="94248"/>
                        <a14:foregroundMark x1="55006" y1="94248" x2="62847" y2="95575"/>
                        <a14:foregroundMark x1="62847" y1="95575" x2="53317" y2="93363"/>
                        <a14:foregroundMark x1="53317" y1="93363" x2="69602" y2="98525"/>
                        <a14:foregroundMark x1="69602" y1="98525" x2="84318" y2="95280"/>
                        <a14:foregroundMark x1="84318" y1="95280" x2="78649" y2="88643"/>
                        <a14:foregroundMark x1="78649" y1="88643" x2="88420" y2="99263"/>
                        <a14:foregroundMark x1="88420" y1="99263" x2="89023" y2="99263"/>
                      </a14:backgroundRemoval>
                    </a14:imgEffect>
                  </a14:imgLayer>
                </a14:imgProps>
              </a:ext>
              <a:ext uri="{28A0092B-C50C-407E-A947-70E740481C1C}">
                <a14:useLocalDpi xmlns:a14="http://schemas.microsoft.com/office/drawing/2010/main" val="0"/>
              </a:ext>
            </a:extLst>
          </a:blip>
          <a:stretch>
            <a:fillRect/>
          </a:stretch>
        </p:blipFill>
        <p:spPr>
          <a:xfrm>
            <a:off x="0" y="-2324100"/>
            <a:ext cx="18288000" cy="14935200"/>
          </a:xfrm>
          <a:prstGeom prst="rect">
            <a:avLst/>
          </a:prstGeom>
        </p:spPr>
      </p:pic>
    </p:spTree>
    <p:extLst>
      <p:ext uri="{BB962C8B-B14F-4D97-AF65-F5344CB8AC3E}">
        <p14:creationId xmlns:p14="http://schemas.microsoft.com/office/powerpoint/2010/main" val="1039427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407"/>
            <a:lum/>
          </a:blip>
          <a:srcRect/>
          <a:stretch>
            <a:fillRect t="-23000" b="-23000"/>
          </a:stretch>
        </a:blipFill>
        <a:effectLst/>
      </p:bgPr>
    </p:bg>
    <p:spTree>
      <p:nvGrpSpPr>
        <p:cNvPr id="1" name=""/>
        <p:cNvGrpSpPr/>
        <p:nvPr/>
      </p:nvGrpSpPr>
      <p:grpSpPr>
        <a:xfrm>
          <a:off x="0" y="0"/>
          <a:ext cx="0" cy="0"/>
          <a:chOff x="0" y="0"/>
          <a:chExt cx="0" cy="0"/>
        </a:xfrm>
      </p:grpSpPr>
      <p:sp>
        <p:nvSpPr>
          <p:cNvPr id="29" name="TextBox 29"/>
          <p:cNvSpPr txBox="1"/>
          <p:nvPr/>
        </p:nvSpPr>
        <p:spPr>
          <a:xfrm>
            <a:off x="5380212" y="87090"/>
            <a:ext cx="6164618" cy="351891"/>
          </a:xfrm>
          <a:prstGeom prst="rect">
            <a:avLst/>
          </a:prstGeom>
        </p:spPr>
        <p:txBody>
          <a:bodyPr lIns="0" tIns="0" rIns="0" bIns="0" rtlCol="0" anchor="t">
            <a:spAutoFit/>
          </a:bodyPr>
          <a:lstStyle/>
          <a:p>
            <a:pPr marL="457200" indent="-457200">
              <a:lnSpc>
                <a:spcPts val="3000"/>
              </a:lnSpc>
              <a:buFont typeface="+mj-lt"/>
              <a:buAutoNum type="arabicPeriod"/>
            </a:pPr>
            <a:endParaRPr lang="en-US" sz="2000" dirty="0">
              <a:solidFill>
                <a:srgbClr val="000000"/>
              </a:solidFill>
              <a:latin typeface="Montserrat"/>
            </a:endParaRPr>
          </a:p>
        </p:txBody>
      </p:sp>
      <p:sp>
        <p:nvSpPr>
          <p:cNvPr id="32" name="TextBox 32"/>
          <p:cNvSpPr txBox="1"/>
          <p:nvPr/>
        </p:nvSpPr>
        <p:spPr>
          <a:xfrm>
            <a:off x="5380212" y="616242"/>
            <a:ext cx="9062797" cy="830580"/>
          </a:xfrm>
          <a:prstGeom prst="rect">
            <a:avLst/>
          </a:prstGeom>
        </p:spPr>
        <p:txBody>
          <a:bodyPr wrap="square" lIns="0" tIns="0" rIns="0" bIns="0" rtlCol="0" anchor="t">
            <a:spAutoFit/>
          </a:bodyPr>
          <a:lstStyle/>
          <a:p>
            <a:pPr>
              <a:lnSpc>
                <a:spcPts val="6359"/>
              </a:lnSpc>
            </a:pPr>
            <a:r>
              <a:rPr lang="en-US" sz="8800" dirty="0">
                <a:solidFill>
                  <a:srgbClr val="000000"/>
                </a:solidFill>
                <a:latin typeface="Montserrat Classic Bold"/>
              </a:rPr>
              <a:t>Code Overview</a:t>
            </a:r>
          </a:p>
        </p:txBody>
      </p:sp>
      <p:pic>
        <p:nvPicPr>
          <p:cNvPr id="9" name="Picture 8">
            <a:extLst>
              <a:ext uri="{FF2B5EF4-FFF2-40B4-BE49-F238E27FC236}">
                <a16:creationId xmlns:a16="http://schemas.microsoft.com/office/drawing/2014/main" id="{2F4588DE-65E9-347C-57AD-7F1B8F3C33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5" b="99263" l="0" r="99397">
                        <a14:foregroundMark x1="8565" y1="73599" x2="6273" y2="77286"/>
                        <a14:foregroundMark x1="6273" y1="77286" x2="7841" y2="82743"/>
                        <a14:foregroundMark x1="7841" y1="82743" x2="11218" y2="84808"/>
                        <a14:foregroundMark x1="11218" y1="84808" x2="10253" y2="79499"/>
                        <a14:foregroundMark x1="10253" y1="79499" x2="4825" y2="76254"/>
                        <a14:foregroundMark x1="4825" y1="76254" x2="3016" y2="82006"/>
                        <a14:foregroundMark x1="3016" y1="82006" x2="6514" y2="92035"/>
                        <a14:foregroundMark x1="6514" y1="92035" x2="13390" y2="91888"/>
                        <a14:foregroundMark x1="13390" y1="91888" x2="13631" y2="81858"/>
                        <a14:foregroundMark x1="13631" y1="81858" x2="9530" y2="78614"/>
                        <a14:foregroundMark x1="9530" y1="78614" x2="9530" y2="86726"/>
                        <a14:foregroundMark x1="9530" y1="86726" x2="15440" y2="92773"/>
                        <a14:foregroundMark x1="15440" y1="92773" x2="18577" y2="86431"/>
                        <a14:foregroundMark x1="18577" y1="86431" x2="12425" y2="77286"/>
                        <a14:foregroundMark x1="12425" y1="77286" x2="5066" y2="80973"/>
                        <a14:foregroundMark x1="5066" y1="80973" x2="7841" y2="89971"/>
                        <a14:foregroundMark x1="7841" y1="89971" x2="19542" y2="96460"/>
                        <a14:foregroundMark x1="19542" y1="96460" x2="27021" y2="89528"/>
                        <a14:foregroundMark x1="27021" y1="89528" x2="24125" y2="82153"/>
                        <a14:foregroundMark x1="24125" y1="82153" x2="29795" y2="92773"/>
                        <a14:foregroundMark x1="29795" y1="92773" x2="37636" y2="93510"/>
                        <a14:foregroundMark x1="37636" y1="93510" x2="33414" y2="87906"/>
                        <a14:foregroundMark x1="33414" y1="87906" x2="25090" y2="90265"/>
                        <a14:foregroundMark x1="25090" y1="90265" x2="25935" y2="97640"/>
                        <a14:foregroundMark x1="25935" y1="97640" x2="34138" y2="97788"/>
                        <a14:foregroundMark x1="34138" y1="97788" x2="40169" y2="89676"/>
                        <a14:foregroundMark x1="40169" y1="89676" x2="33414" y2="83333"/>
                        <a14:foregroundMark x1="33414" y1="83333" x2="30398" y2="88496"/>
                        <a14:foregroundMark x1="30398" y1="88496" x2="35585" y2="98083"/>
                        <a14:foregroundMark x1="35585" y1="98083" x2="41375" y2="99263"/>
                        <a14:foregroundMark x1="41375" y1="99263" x2="48492" y2="90855"/>
                        <a14:foregroundMark x1="48492" y1="90855" x2="44029" y2="86578"/>
                        <a14:foregroundMark x1="44029" y1="86578" x2="52835" y2="95280"/>
                        <a14:foregroundMark x1="52835" y1="95280" x2="57901" y2="88791"/>
                        <a14:foregroundMark x1="57901" y1="88791" x2="55247" y2="82743"/>
                        <a14:foregroundMark x1="55247" y1="82743" x2="51749" y2="84956"/>
                        <a14:foregroundMark x1="51749" y1="84956" x2="55127" y2="93068"/>
                        <a14:foregroundMark x1="55127" y1="93068" x2="61641" y2="93215"/>
                        <a14:foregroundMark x1="61641" y1="93215" x2="64174" y2="82153"/>
                        <a14:foregroundMark x1="64174" y1="82153" x2="59349" y2="74041"/>
                        <a14:foregroundMark x1="59349" y1="74041" x2="57539" y2="82301"/>
                        <a14:foregroundMark x1="57539" y1="82301" x2="63088" y2="92625"/>
                        <a14:foregroundMark x1="63088" y1="92625" x2="70326" y2="92183"/>
                        <a14:foregroundMark x1="70326" y1="92183" x2="71653" y2="85988"/>
                        <a14:foregroundMark x1="71653" y1="85988" x2="69240" y2="90265"/>
                        <a14:foregroundMark x1="69240" y1="90265" x2="74065" y2="92625"/>
                        <a14:foregroundMark x1="74065" y1="92625" x2="75995" y2="83628"/>
                        <a14:foregroundMark x1="75995" y1="83628" x2="69964" y2="77729"/>
                        <a14:foregroundMark x1="69964" y1="77729" x2="68758" y2="83333"/>
                        <a14:foregroundMark x1="68758" y1="83333" x2="75392" y2="92183"/>
                        <a14:foregroundMark x1="75392" y1="92183" x2="82027" y2="85546"/>
                        <a14:foregroundMark x1="82027" y1="85546" x2="81665" y2="80678"/>
                        <a14:foregroundMark x1="81665" y1="80678" x2="75513" y2="80826"/>
                        <a14:foregroundMark x1="75513" y1="80826" x2="74427" y2="83038"/>
                        <a14:foregroundMark x1="81423" y1="77434" x2="81544" y2="84513"/>
                        <a14:foregroundMark x1="81544" y1="84513" x2="85042" y2="93215"/>
                        <a14:foregroundMark x1="85042" y1="93215" x2="93004" y2="88496"/>
                        <a14:foregroundMark x1="93004" y1="88496" x2="90350" y2="71534"/>
                        <a14:foregroundMark x1="90350" y1="71534" x2="82147" y2="69912"/>
                        <a14:foregroundMark x1="82147" y1="69912" x2="79735" y2="77434"/>
                        <a14:foregroundMark x1="79735" y1="77434" x2="86610" y2="84661"/>
                        <a14:foregroundMark x1="86610" y1="84661" x2="92400" y2="83923"/>
                        <a14:foregroundMark x1="92400" y1="83923" x2="92521" y2="91150"/>
                        <a14:foregroundMark x1="92521" y1="91150" x2="96261" y2="94543"/>
                        <a14:foregroundMark x1="96261" y1="94543" x2="98070" y2="84513"/>
                        <a14:foregroundMark x1="98070" y1="84513" x2="94692" y2="82153"/>
                        <a14:foregroundMark x1="94692" y1="82153" x2="92280" y2="85988"/>
                        <a14:foregroundMark x1="92280" y1="85988" x2="92039" y2="89971"/>
                        <a14:foregroundMark x1="92400" y1="74484" x2="93124" y2="79204"/>
                        <a14:foregroundMark x1="93124" y1="79204" x2="92039" y2="71386"/>
                        <a14:foregroundMark x1="92039" y1="71386" x2="89988" y2="84366"/>
                        <a14:foregroundMark x1="89988" y1="84366" x2="92400" y2="96755"/>
                        <a14:foregroundMark x1="92400" y1="96755" x2="96140" y2="96313"/>
                        <a14:foregroundMark x1="96140" y1="96313" x2="99517" y2="84661"/>
                        <a14:foregroundMark x1="99517" y1="84661" x2="97105" y2="75369"/>
                        <a14:foregroundMark x1="97105" y1="75369" x2="94451" y2="81416"/>
                        <a14:foregroundMark x1="94451" y1="81416" x2="95778" y2="92183"/>
                        <a14:foregroundMark x1="95778" y1="92183" x2="98311" y2="95280"/>
                        <a14:foregroundMark x1="98311" y1="95280" x2="99638" y2="88496"/>
                        <a14:foregroundMark x1="99638" y1="88496" x2="96984" y2="76696"/>
                        <a14:foregroundMark x1="96984" y1="76696" x2="94451" y2="89086"/>
                        <a14:foregroundMark x1="94451" y1="89086" x2="94451" y2="90708"/>
                        <a14:foregroundMark x1="99879" y1="86873" x2="99035" y2="92330"/>
                        <a14:foregroundMark x1="99035" y1="92330" x2="96019" y2="75369"/>
                        <a14:foregroundMark x1="96019" y1="75369" x2="99276" y2="84218"/>
                        <a14:foregroundMark x1="99276" y1="84218" x2="99397" y2="75664"/>
                        <a14:foregroundMark x1="99397" y1="75664" x2="99638" y2="87316"/>
                        <a14:foregroundMark x1="99638" y1="87316" x2="98794" y2="76254"/>
                        <a14:foregroundMark x1="98794" y1="76254" x2="92280" y2="73894"/>
                        <a14:foregroundMark x1="92280" y1="73894" x2="99397" y2="71681"/>
                        <a14:foregroundMark x1="99397" y1="71681" x2="93969" y2="71386"/>
                        <a14:foregroundMark x1="12183" y1="73451" x2="362" y2="73894"/>
                        <a14:foregroundMark x1="362" y1="73894" x2="0" y2="73451"/>
                        <a14:foregroundMark x1="20145" y1="86283" x2="14355" y2="86578"/>
                        <a14:foregroundMark x1="14355" y1="86578" x2="35947" y2="92183"/>
                        <a14:foregroundMark x1="35947" y1="92183" x2="1327" y2="86136"/>
                        <a14:foregroundMark x1="1327" y1="86136" x2="10374" y2="93658"/>
                        <a14:foregroundMark x1="10374" y1="93658" x2="15682" y2="94985"/>
                        <a14:foregroundMark x1="15682" y1="94985" x2="4463" y2="96608"/>
                        <a14:foregroundMark x1="4463" y1="96608" x2="19421" y2="98673"/>
                        <a14:foregroundMark x1="19421" y1="98673" x2="77925" y2="96165"/>
                        <a14:foregroundMark x1="77925" y1="96165" x2="55006" y2="94248"/>
                        <a14:foregroundMark x1="55006" y1="94248" x2="62847" y2="95575"/>
                        <a14:foregroundMark x1="62847" y1="95575" x2="53317" y2="93363"/>
                        <a14:foregroundMark x1="53317" y1="93363" x2="69602" y2="98525"/>
                        <a14:foregroundMark x1="69602" y1="98525" x2="84318" y2="95280"/>
                        <a14:foregroundMark x1="84318" y1="95280" x2="78649" y2="88643"/>
                        <a14:foregroundMark x1="78649" y1="88643" x2="88420" y2="99263"/>
                        <a14:foregroundMark x1="88420" y1="99263" x2="89023" y2="99263"/>
                      </a14:backgroundRemoval>
                    </a14:imgEffect>
                  </a14:imgLayer>
                </a14:imgProps>
              </a:ext>
              <a:ext uri="{28A0092B-C50C-407E-A947-70E740481C1C}">
                <a14:useLocalDpi xmlns:a14="http://schemas.microsoft.com/office/drawing/2010/main" val="0"/>
              </a:ext>
            </a:extLst>
          </a:blip>
          <a:stretch>
            <a:fillRect/>
          </a:stretch>
        </p:blipFill>
        <p:spPr>
          <a:xfrm>
            <a:off x="0" y="-2247900"/>
            <a:ext cx="18288000" cy="14859000"/>
          </a:xfrm>
          <a:prstGeom prst="rect">
            <a:avLst/>
          </a:prstGeom>
        </p:spPr>
      </p:pic>
    </p:spTree>
    <p:extLst>
      <p:ext uri="{BB962C8B-B14F-4D97-AF65-F5344CB8AC3E}">
        <p14:creationId xmlns:p14="http://schemas.microsoft.com/office/powerpoint/2010/main" val="3415262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407"/>
            <a:extLst>
              <a:ext uri="{BEBA8EAE-BF5A-486C-A8C5-ECC9F3942E4B}">
                <a14:imgProps xmlns:a14="http://schemas.microsoft.com/office/drawing/2010/main">
                  <a14:imgLayer r:embed="rId3">
                    <a14:imgEffect>
                      <a14:sharpenSoften amount="8000"/>
                    </a14:imgEffect>
                    <a14:imgEffect>
                      <a14:colorTemperature colorTemp="6492"/>
                    </a14:imgEffect>
                    <a14:imgEffect>
                      <a14:saturation sat="119000"/>
                    </a14:imgEffect>
                    <a14:imgEffect>
                      <a14:brightnessContrast bright="1000"/>
                    </a14:imgEffect>
                  </a14:imgLayer>
                </a14:imgProps>
              </a:ext>
            </a:extLst>
          </a:blip>
          <a:srcRect/>
          <a:stretch>
            <a:fillRect t="-23000" b="-23000"/>
          </a:stretch>
        </a:blipFill>
        <a:effectLst/>
      </p:bgPr>
    </p:bg>
    <p:spTree>
      <p:nvGrpSpPr>
        <p:cNvPr id="1" name=""/>
        <p:cNvGrpSpPr/>
        <p:nvPr/>
      </p:nvGrpSpPr>
      <p:grpSpPr>
        <a:xfrm>
          <a:off x="0" y="0"/>
          <a:ext cx="0" cy="0"/>
          <a:chOff x="0" y="0"/>
          <a:chExt cx="0" cy="0"/>
        </a:xfrm>
      </p:grpSpPr>
      <p:sp>
        <p:nvSpPr>
          <p:cNvPr id="12" name="Freeform 12"/>
          <p:cNvSpPr/>
          <p:nvPr/>
        </p:nvSpPr>
        <p:spPr>
          <a:xfrm>
            <a:off x="1092101" y="2730304"/>
            <a:ext cx="252546" cy="377564"/>
          </a:xfrm>
          <a:custGeom>
            <a:avLst/>
            <a:gdLst/>
            <a:ahLst/>
            <a:cxnLst/>
            <a:rect l="l" t="t" r="r" b="b"/>
            <a:pathLst>
              <a:path w="252546" h="377564">
                <a:moveTo>
                  <a:pt x="0" y="0"/>
                </a:moveTo>
                <a:lnTo>
                  <a:pt x="252546" y="0"/>
                </a:lnTo>
                <a:lnTo>
                  <a:pt x="252546" y="377563"/>
                </a:lnTo>
                <a:lnTo>
                  <a:pt x="0" y="3775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171094" y="218301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23" name="Freeform 23"/>
          <p:cNvSpPr/>
          <p:nvPr/>
        </p:nvSpPr>
        <p:spPr>
          <a:xfrm>
            <a:off x="16382536" y="1658956"/>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24" name="Group 24"/>
          <p:cNvGrpSpPr/>
          <p:nvPr/>
        </p:nvGrpSpPr>
        <p:grpSpPr>
          <a:xfrm>
            <a:off x="16840200" y="6972300"/>
            <a:ext cx="918060" cy="93700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7" name="Freeform 27"/>
          <p:cNvSpPr/>
          <p:nvPr/>
        </p:nvSpPr>
        <p:spPr>
          <a:xfrm>
            <a:off x="16988842" y="7251881"/>
            <a:ext cx="620776" cy="377849"/>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TextBox 29"/>
          <p:cNvSpPr txBox="1"/>
          <p:nvPr/>
        </p:nvSpPr>
        <p:spPr>
          <a:xfrm>
            <a:off x="5380212" y="87090"/>
            <a:ext cx="6164618" cy="351891"/>
          </a:xfrm>
          <a:prstGeom prst="rect">
            <a:avLst/>
          </a:prstGeom>
        </p:spPr>
        <p:txBody>
          <a:bodyPr lIns="0" tIns="0" rIns="0" bIns="0" rtlCol="0" anchor="t">
            <a:spAutoFit/>
          </a:bodyPr>
          <a:lstStyle/>
          <a:p>
            <a:pPr marL="457200" indent="-457200">
              <a:lnSpc>
                <a:spcPts val="3000"/>
              </a:lnSpc>
              <a:buFont typeface="+mj-lt"/>
              <a:buAutoNum type="arabicPeriod"/>
            </a:pPr>
            <a:endParaRPr lang="en-US" sz="2000" dirty="0">
              <a:solidFill>
                <a:srgbClr val="000000"/>
              </a:solidFill>
              <a:latin typeface="Montserrat"/>
            </a:endParaRPr>
          </a:p>
        </p:txBody>
      </p:sp>
      <p:sp>
        <p:nvSpPr>
          <p:cNvPr id="30" name="TextBox 30"/>
          <p:cNvSpPr txBox="1"/>
          <p:nvPr/>
        </p:nvSpPr>
        <p:spPr>
          <a:xfrm>
            <a:off x="1534288" y="2809004"/>
            <a:ext cx="1976197" cy="298864"/>
          </a:xfrm>
          <a:prstGeom prst="rect">
            <a:avLst/>
          </a:prstGeom>
        </p:spPr>
        <p:txBody>
          <a:bodyPr wrap="square" lIns="0" tIns="0" rIns="0" bIns="0" rtlCol="0" anchor="t">
            <a:spAutoFit/>
          </a:bodyPr>
          <a:lstStyle/>
          <a:p>
            <a:pPr>
              <a:lnSpc>
                <a:spcPts val="2499"/>
              </a:lnSpc>
            </a:pPr>
            <a:r>
              <a:rPr lang="en-US" sz="2000" b="1" i="1" dirty="0">
                <a:effectLst/>
                <a:latin typeface=""/>
              </a:rPr>
              <a:t>Code Structure</a:t>
            </a:r>
            <a:r>
              <a:rPr lang="en-US" b="1" i="1" dirty="0">
                <a:effectLst/>
                <a:latin typeface=""/>
              </a:rPr>
              <a:t>:</a:t>
            </a:r>
            <a:endParaRPr lang="en-US" b="1" i="1" dirty="0">
              <a:latin typeface=""/>
            </a:endParaRPr>
          </a:p>
        </p:txBody>
      </p:sp>
      <p:sp>
        <p:nvSpPr>
          <p:cNvPr id="32" name="TextBox 32"/>
          <p:cNvSpPr txBox="1"/>
          <p:nvPr/>
        </p:nvSpPr>
        <p:spPr>
          <a:xfrm>
            <a:off x="5380212" y="616242"/>
            <a:ext cx="9062797" cy="830580"/>
          </a:xfrm>
          <a:prstGeom prst="rect">
            <a:avLst/>
          </a:prstGeom>
        </p:spPr>
        <p:txBody>
          <a:bodyPr wrap="square" lIns="0" tIns="0" rIns="0" bIns="0" rtlCol="0" anchor="t">
            <a:spAutoFit/>
          </a:bodyPr>
          <a:lstStyle/>
          <a:p>
            <a:pPr>
              <a:lnSpc>
                <a:spcPts val="6359"/>
              </a:lnSpc>
            </a:pPr>
            <a:r>
              <a:rPr lang="en-US" sz="8800" dirty="0">
                <a:solidFill>
                  <a:srgbClr val="000000"/>
                </a:solidFill>
                <a:latin typeface="Montserrat Classic Bold"/>
              </a:rPr>
              <a:t>Code Overview</a:t>
            </a:r>
          </a:p>
        </p:txBody>
      </p:sp>
      <p:sp>
        <p:nvSpPr>
          <p:cNvPr id="33" name="Freeform 33"/>
          <p:cNvSpPr/>
          <p:nvPr/>
        </p:nvSpPr>
        <p:spPr>
          <a:xfrm>
            <a:off x="640055" y="657271"/>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34" name="TextBox 34"/>
          <p:cNvSpPr txBox="1"/>
          <p:nvPr/>
        </p:nvSpPr>
        <p:spPr>
          <a:xfrm>
            <a:off x="1322691" y="842702"/>
            <a:ext cx="1615696" cy="497205"/>
          </a:xfrm>
          <a:prstGeom prst="rect">
            <a:avLst/>
          </a:prstGeom>
        </p:spPr>
        <p:txBody>
          <a:bodyPr lIns="0" tIns="0" rIns="0" bIns="0" rtlCol="0" anchor="t">
            <a:spAutoFit/>
          </a:bodyPr>
          <a:lstStyle/>
          <a:p>
            <a:pPr>
              <a:lnSpc>
                <a:spcPts val="3884"/>
              </a:lnSpc>
            </a:pPr>
            <a:r>
              <a:rPr lang="en-US" sz="3499" dirty="0">
                <a:solidFill>
                  <a:srgbClr val="000000"/>
                </a:solidFill>
                <a:latin typeface="Montserrat Classic"/>
              </a:rPr>
              <a:t>HRS</a:t>
            </a:r>
          </a:p>
        </p:txBody>
      </p:sp>
      <p:sp>
        <p:nvSpPr>
          <p:cNvPr id="35" name="TextBox 29">
            <a:extLst>
              <a:ext uri="{FF2B5EF4-FFF2-40B4-BE49-F238E27FC236}">
                <a16:creationId xmlns:a16="http://schemas.microsoft.com/office/drawing/2014/main" id="{1B82D5C9-D8AD-A71E-5AB1-4CE58562C18A}"/>
              </a:ext>
            </a:extLst>
          </p:cNvPr>
          <p:cNvSpPr txBox="1"/>
          <p:nvPr/>
        </p:nvSpPr>
        <p:spPr>
          <a:xfrm>
            <a:off x="1642091" y="3700419"/>
            <a:ext cx="6164618" cy="1890774"/>
          </a:xfrm>
          <a:prstGeom prst="rect">
            <a:avLst/>
          </a:prstGeom>
        </p:spPr>
        <p:txBody>
          <a:bodyPr lIns="0" tIns="0" rIns="0" bIns="0" rtlCol="0" anchor="t">
            <a:spAutoFit/>
          </a:bodyPr>
          <a:lstStyle/>
          <a:p>
            <a:pPr>
              <a:lnSpc>
                <a:spcPts val="3000"/>
              </a:lnSpc>
            </a:pPr>
            <a:r>
              <a:rPr lang="en-US" sz="2000" b="1" dirty="0">
                <a:solidFill>
                  <a:srgbClr val="00BF00"/>
                </a:solidFill>
                <a:latin typeface="Montserrat"/>
              </a:rPr>
              <a:t>Java: </a:t>
            </a:r>
            <a:r>
              <a:rPr lang="en-US" sz="2000" dirty="0">
                <a:solidFill>
                  <a:srgbClr val="000000"/>
                </a:solidFill>
                <a:latin typeface="Montserrat"/>
              </a:rPr>
              <a:t>is a main programming language.</a:t>
            </a:r>
          </a:p>
          <a:p>
            <a:pPr>
              <a:lnSpc>
                <a:spcPts val="3000"/>
              </a:lnSpc>
            </a:pPr>
            <a:r>
              <a:rPr lang="en-US" sz="2000" b="1" dirty="0">
                <a:solidFill>
                  <a:srgbClr val="00D200"/>
                </a:solidFill>
                <a:latin typeface="Montserrat"/>
              </a:rPr>
              <a:t>JavaFX: </a:t>
            </a:r>
            <a:r>
              <a:rPr lang="en-US" sz="2000" dirty="0">
                <a:solidFill>
                  <a:srgbClr val="000000"/>
                </a:solidFill>
                <a:latin typeface="Montserrat"/>
              </a:rPr>
              <a:t>Used for creating the GUI.</a:t>
            </a:r>
          </a:p>
          <a:p>
            <a:pPr>
              <a:lnSpc>
                <a:spcPts val="3000"/>
              </a:lnSpc>
            </a:pPr>
            <a:r>
              <a:rPr lang="en-US" sz="2000" b="1" dirty="0">
                <a:solidFill>
                  <a:srgbClr val="00D200"/>
                </a:solidFill>
                <a:latin typeface="Montserrat"/>
              </a:rPr>
              <a:t>PostgreSQL(JDBC): </a:t>
            </a:r>
            <a:r>
              <a:rPr lang="en-US" sz="2000" b="1" dirty="0">
                <a:solidFill>
                  <a:srgbClr val="000000"/>
                </a:solidFill>
                <a:latin typeface="Montserrat"/>
              </a:rPr>
              <a:t>Database</a:t>
            </a:r>
            <a:r>
              <a:rPr lang="en-US" sz="2000" dirty="0">
                <a:solidFill>
                  <a:srgbClr val="000000"/>
                </a:solidFill>
                <a:latin typeface="Montserrat"/>
              </a:rPr>
              <a:t> management system, used for storing doctor, patient and appointment data. </a:t>
            </a:r>
          </a:p>
        </p:txBody>
      </p:sp>
      <p:pic>
        <p:nvPicPr>
          <p:cNvPr id="43" name="Picture 42">
            <a:extLst>
              <a:ext uri="{FF2B5EF4-FFF2-40B4-BE49-F238E27FC236}">
                <a16:creationId xmlns:a16="http://schemas.microsoft.com/office/drawing/2014/main" id="{E56BD2BC-F976-165D-AF73-1A77569580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4919" y="4577843"/>
            <a:ext cx="313669" cy="313669"/>
          </a:xfrm>
          <a:prstGeom prst="rect">
            <a:avLst/>
          </a:prstGeom>
        </p:spPr>
      </p:pic>
      <p:pic>
        <p:nvPicPr>
          <p:cNvPr id="45" name="Picture 44">
            <a:extLst>
              <a:ext uri="{FF2B5EF4-FFF2-40B4-BE49-F238E27FC236}">
                <a16:creationId xmlns:a16="http://schemas.microsoft.com/office/drawing/2014/main" id="{33C49FEA-2E60-3D0F-5C51-D04DB63380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8691" y="4127373"/>
            <a:ext cx="313669" cy="313669"/>
          </a:xfrm>
          <a:prstGeom prst="rect">
            <a:avLst/>
          </a:prstGeom>
        </p:spPr>
      </p:pic>
      <p:pic>
        <p:nvPicPr>
          <p:cNvPr id="47" name="Picture 46">
            <a:extLst>
              <a:ext uri="{FF2B5EF4-FFF2-40B4-BE49-F238E27FC236}">
                <a16:creationId xmlns:a16="http://schemas.microsoft.com/office/drawing/2014/main" id="{BB1C6787-869F-6EFC-1AB9-9B781ABFCBC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3739" y="3620556"/>
            <a:ext cx="363574" cy="363574"/>
          </a:xfrm>
          <a:prstGeom prst="rect">
            <a:avLst/>
          </a:prstGeom>
        </p:spPr>
      </p:pic>
      <p:grpSp>
        <p:nvGrpSpPr>
          <p:cNvPr id="51" name="Group 5">
            <a:extLst>
              <a:ext uri="{FF2B5EF4-FFF2-40B4-BE49-F238E27FC236}">
                <a16:creationId xmlns:a16="http://schemas.microsoft.com/office/drawing/2014/main" id="{CD50C4F9-B196-0B90-FE0A-43FA4C7BE9D5}"/>
              </a:ext>
            </a:extLst>
          </p:cNvPr>
          <p:cNvGrpSpPr/>
          <p:nvPr/>
        </p:nvGrpSpPr>
        <p:grpSpPr>
          <a:xfrm rot="5400000">
            <a:off x="17014644" y="8552576"/>
            <a:ext cx="643831" cy="1902880"/>
            <a:chOff x="0" y="0"/>
            <a:chExt cx="660400" cy="1951851"/>
          </a:xfrm>
        </p:grpSpPr>
        <p:sp>
          <p:nvSpPr>
            <p:cNvPr id="52" name="Freeform 6">
              <a:extLst>
                <a:ext uri="{FF2B5EF4-FFF2-40B4-BE49-F238E27FC236}">
                  <a16:creationId xmlns:a16="http://schemas.microsoft.com/office/drawing/2014/main" id="{AEDB6CCD-A622-7CED-823D-36DB7D9ACDAF}"/>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3" name="TextBox 7">
              <a:extLst>
                <a:ext uri="{FF2B5EF4-FFF2-40B4-BE49-F238E27FC236}">
                  <a16:creationId xmlns:a16="http://schemas.microsoft.com/office/drawing/2014/main" id="{D76DB36D-3138-A1EF-20B0-2BB999CBA382}"/>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54" name="Group 8">
            <a:extLst>
              <a:ext uri="{FF2B5EF4-FFF2-40B4-BE49-F238E27FC236}">
                <a16:creationId xmlns:a16="http://schemas.microsoft.com/office/drawing/2014/main" id="{094B503D-71AF-4BF1-7BCE-87F562E6EAF9}"/>
              </a:ext>
            </a:extLst>
          </p:cNvPr>
          <p:cNvGrpSpPr/>
          <p:nvPr/>
        </p:nvGrpSpPr>
        <p:grpSpPr>
          <a:xfrm>
            <a:off x="16385119" y="9182101"/>
            <a:ext cx="643732" cy="643732"/>
            <a:chOff x="0" y="0"/>
            <a:chExt cx="812800" cy="812800"/>
          </a:xfrm>
        </p:grpSpPr>
        <p:sp>
          <p:nvSpPr>
            <p:cNvPr id="55" name="Freeform 9">
              <a:extLst>
                <a:ext uri="{FF2B5EF4-FFF2-40B4-BE49-F238E27FC236}">
                  <a16:creationId xmlns:a16="http://schemas.microsoft.com/office/drawing/2014/main" id="{E019075D-733B-6845-FE3F-47579D621F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56" name="TextBox 10">
              <a:extLst>
                <a:ext uri="{FF2B5EF4-FFF2-40B4-BE49-F238E27FC236}">
                  <a16:creationId xmlns:a16="http://schemas.microsoft.com/office/drawing/2014/main" id="{C78B694A-57A9-C8E9-73B8-93D33C4E7128}"/>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57" name="Freeform 11">
            <a:extLst>
              <a:ext uri="{FF2B5EF4-FFF2-40B4-BE49-F238E27FC236}">
                <a16:creationId xmlns:a16="http://schemas.microsoft.com/office/drawing/2014/main" id="{6F402DAD-E2E5-F1A6-72E9-456EBE3E0289}"/>
              </a:ext>
            </a:extLst>
          </p:cNvPr>
          <p:cNvSpPr/>
          <p:nvPr/>
        </p:nvSpPr>
        <p:spPr>
          <a:xfrm>
            <a:off x="16493015" y="9289997"/>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407"/>
            <a:extLst>
              <a:ext uri="{BEBA8EAE-BF5A-486C-A8C5-ECC9F3942E4B}">
                <a14:imgProps xmlns:a14="http://schemas.microsoft.com/office/drawing/2010/main">
                  <a14:imgLayer r:embed="rId3">
                    <a14:imgEffect>
                      <a14:sharpenSoften amount="8000"/>
                    </a14:imgEffect>
                    <a14:imgEffect>
                      <a14:colorTemperature colorTemp="6492"/>
                    </a14:imgEffect>
                    <a14:imgEffect>
                      <a14:saturation sat="119000"/>
                    </a14:imgEffect>
                    <a14:imgEffect>
                      <a14:brightnessContrast bright="1000"/>
                    </a14:imgEffect>
                  </a14:imgLayer>
                </a14:imgProps>
              </a:ext>
            </a:extLst>
          </a:blip>
          <a:srcRect/>
          <a:stretch>
            <a:fillRect t="-23000" b="-23000"/>
          </a:stretch>
        </a:blipFill>
        <a:effectLst/>
      </p:bgPr>
    </p:bg>
    <p:spTree>
      <p:nvGrpSpPr>
        <p:cNvPr id="1" name=""/>
        <p:cNvGrpSpPr/>
        <p:nvPr/>
      </p:nvGrpSpPr>
      <p:grpSpPr>
        <a:xfrm>
          <a:off x="0" y="0"/>
          <a:ext cx="0" cy="0"/>
          <a:chOff x="0" y="0"/>
          <a:chExt cx="0" cy="0"/>
        </a:xfrm>
      </p:grpSpPr>
      <p:sp>
        <p:nvSpPr>
          <p:cNvPr id="12" name="Freeform 12"/>
          <p:cNvSpPr/>
          <p:nvPr/>
        </p:nvSpPr>
        <p:spPr>
          <a:xfrm>
            <a:off x="1092101" y="2730304"/>
            <a:ext cx="252546" cy="377564"/>
          </a:xfrm>
          <a:custGeom>
            <a:avLst/>
            <a:gdLst/>
            <a:ahLst/>
            <a:cxnLst/>
            <a:rect l="l" t="t" r="r" b="b"/>
            <a:pathLst>
              <a:path w="252546" h="377564">
                <a:moveTo>
                  <a:pt x="0" y="0"/>
                </a:moveTo>
                <a:lnTo>
                  <a:pt x="252546" y="0"/>
                </a:lnTo>
                <a:lnTo>
                  <a:pt x="252546" y="377563"/>
                </a:lnTo>
                <a:lnTo>
                  <a:pt x="0" y="3775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171094" y="218301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23" name="Freeform 23"/>
          <p:cNvSpPr/>
          <p:nvPr/>
        </p:nvSpPr>
        <p:spPr>
          <a:xfrm>
            <a:off x="16382536" y="1658956"/>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24" name="Group 24"/>
          <p:cNvGrpSpPr/>
          <p:nvPr/>
        </p:nvGrpSpPr>
        <p:grpSpPr>
          <a:xfrm>
            <a:off x="16840200" y="6972300"/>
            <a:ext cx="918060" cy="93700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7" name="Freeform 27"/>
          <p:cNvSpPr/>
          <p:nvPr/>
        </p:nvSpPr>
        <p:spPr>
          <a:xfrm>
            <a:off x="16988842" y="7251881"/>
            <a:ext cx="620776" cy="377849"/>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TextBox 29"/>
          <p:cNvSpPr txBox="1"/>
          <p:nvPr/>
        </p:nvSpPr>
        <p:spPr>
          <a:xfrm>
            <a:off x="5380212" y="87090"/>
            <a:ext cx="6164618" cy="351891"/>
          </a:xfrm>
          <a:prstGeom prst="rect">
            <a:avLst/>
          </a:prstGeom>
        </p:spPr>
        <p:txBody>
          <a:bodyPr lIns="0" tIns="0" rIns="0" bIns="0" rtlCol="0" anchor="t">
            <a:spAutoFit/>
          </a:bodyPr>
          <a:lstStyle/>
          <a:p>
            <a:pPr marL="457200" indent="-457200">
              <a:lnSpc>
                <a:spcPts val="3000"/>
              </a:lnSpc>
              <a:buFont typeface="+mj-lt"/>
              <a:buAutoNum type="arabicPeriod"/>
            </a:pPr>
            <a:endParaRPr lang="en-US" sz="2000" dirty="0">
              <a:solidFill>
                <a:srgbClr val="000000"/>
              </a:solidFill>
              <a:latin typeface="Montserrat"/>
            </a:endParaRPr>
          </a:p>
        </p:txBody>
      </p:sp>
      <p:sp>
        <p:nvSpPr>
          <p:cNvPr id="30" name="TextBox 30"/>
          <p:cNvSpPr txBox="1"/>
          <p:nvPr/>
        </p:nvSpPr>
        <p:spPr>
          <a:xfrm>
            <a:off x="1534288" y="2809004"/>
            <a:ext cx="1976197" cy="298864"/>
          </a:xfrm>
          <a:prstGeom prst="rect">
            <a:avLst/>
          </a:prstGeom>
        </p:spPr>
        <p:txBody>
          <a:bodyPr wrap="square" lIns="0" tIns="0" rIns="0" bIns="0" rtlCol="0" anchor="t">
            <a:spAutoFit/>
          </a:bodyPr>
          <a:lstStyle/>
          <a:p>
            <a:pPr>
              <a:lnSpc>
                <a:spcPts val="2499"/>
              </a:lnSpc>
            </a:pPr>
            <a:r>
              <a:rPr lang="en-US" sz="2000" b="1" i="1" dirty="0">
                <a:effectLst/>
                <a:latin typeface=""/>
              </a:rPr>
              <a:t>Code Structure</a:t>
            </a:r>
            <a:r>
              <a:rPr lang="en-US" b="1" i="1" dirty="0">
                <a:effectLst/>
                <a:latin typeface=""/>
              </a:rPr>
              <a:t>:</a:t>
            </a:r>
            <a:endParaRPr lang="en-US" b="1" i="1" dirty="0">
              <a:latin typeface=""/>
            </a:endParaRPr>
          </a:p>
        </p:txBody>
      </p:sp>
      <p:sp>
        <p:nvSpPr>
          <p:cNvPr id="32" name="TextBox 32"/>
          <p:cNvSpPr txBox="1"/>
          <p:nvPr/>
        </p:nvSpPr>
        <p:spPr>
          <a:xfrm>
            <a:off x="5380212" y="616242"/>
            <a:ext cx="9062797" cy="830580"/>
          </a:xfrm>
          <a:prstGeom prst="rect">
            <a:avLst/>
          </a:prstGeom>
        </p:spPr>
        <p:txBody>
          <a:bodyPr wrap="square" lIns="0" tIns="0" rIns="0" bIns="0" rtlCol="0" anchor="t">
            <a:spAutoFit/>
          </a:bodyPr>
          <a:lstStyle/>
          <a:p>
            <a:pPr>
              <a:lnSpc>
                <a:spcPts val="6359"/>
              </a:lnSpc>
            </a:pPr>
            <a:r>
              <a:rPr lang="en-US" sz="8800" dirty="0">
                <a:solidFill>
                  <a:srgbClr val="000000"/>
                </a:solidFill>
                <a:latin typeface="Montserrat Classic Bold"/>
              </a:rPr>
              <a:t>Code Overview</a:t>
            </a:r>
          </a:p>
        </p:txBody>
      </p:sp>
      <p:sp>
        <p:nvSpPr>
          <p:cNvPr id="33" name="Freeform 33"/>
          <p:cNvSpPr/>
          <p:nvPr/>
        </p:nvSpPr>
        <p:spPr>
          <a:xfrm>
            <a:off x="640055" y="657271"/>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34" name="TextBox 34"/>
          <p:cNvSpPr txBox="1"/>
          <p:nvPr/>
        </p:nvSpPr>
        <p:spPr>
          <a:xfrm>
            <a:off x="1322691" y="842702"/>
            <a:ext cx="1615696" cy="497205"/>
          </a:xfrm>
          <a:prstGeom prst="rect">
            <a:avLst/>
          </a:prstGeom>
        </p:spPr>
        <p:txBody>
          <a:bodyPr lIns="0" tIns="0" rIns="0" bIns="0" rtlCol="0" anchor="t">
            <a:spAutoFit/>
          </a:bodyPr>
          <a:lstStyle/>
          <a:p>
            <a:pPr>
              <a:lnSpc>
                <a:spcPts val="3884"/>
              </a:lnSpc>
            </a:pPr>
            <a:r>
              <a:rPr lang="en-US" sz="3499" dirty="0">
                <a:solidFill>
                  <a:srgbClr val="000000"/>
                </a:solidFill>
                <a:latin typeface="Montserrat Classic"/>
              </a:rPr>
              <a:t>HRS</a:t>
            </a:r>
          </a:p>
        </p:txBody>
      </p:sp>
      <p:sp>
        <p:nvSpPr>
          <p:cNvPr id="35" name="TextBox 29">
            <a:extLst>
              <a:ext uri="{FF2B5EF4-FFF2-40B4-BE49-F238E27FC236}">
                <a16:creationId xmlns:a16="http://schemas.microsoft.com/office/drawing/2014/main" id="{1B82D5C9-D8AD-A71E-5AB1-4CE58562C18A}"/>
              </a:ext>
            </a:extLst>
          </p:cNvPr>
          <p:cNvSpPr txBox="1"/>
          <p:nvPr/>
        </p:nvSpPr>
        <p:spPr>
          <a:xfrm>
            <a:off x="1642091" y="3700419"/>
            <a:ext cx="6164618" cy="1890774"/>
          </a:xfrm>
          <a:prstGeom prst="rect">
            <a:avLst/>
          </a:prstGeom>
        </p:spPr>
        <p:txBody>
          <a:bodyPr lIns="0" tIns="0" rIns="0" bIns="0" rtlCol="0" anchor="t">
            <a:spAutoFit/>
          </a:bodyPr>
          <a:lstStyle/>
          <a:p>
            <a:pPr>
              <a:lnSpc>
                <a:spcPts val="3000"/>
              </a:lnSpc>
            </a:pPr>
            <a:r>
              <a:rPr lang="en-US" sz="2000" b="1" dirty="0">
                <a:solidFill>
                  <a:srgbClr val="00BF00"/>
                </a:solidFill>
                <a:latin typeface="Montserrat"/>
              </a:rPr>
              <a:t>Java: </a:t>
            </a:r>
            <a:r>
              <a:rPr lang="en-US" sz="2000" dirty="0">
                <a:solidFill>
                  <a:srgbClr val="000000"/>
                </a:solidFill>
                <a:latin typeface="Montserrat"/>
              </a:rPr>
              <a:t>is a main programming language.</a:t>
            </a:r>
          </a:p>
          <a:p>
            <a:pPr>
              <a:lnSpc>
                <a:spcPts val="3000"/>
              </a:lnSpc>
            </a:pPr>
            <a:r>
              <a:rPr lang="en-US" sz="2000" b="1" dirty="0">
                <a:solidFill>
                  <a:srgbClr val="00D200"/>
                </a:solidFill>
                <a:latin typeface="Montserrat"/>
              </a:rPr>
              <a:t>JavaFX: </a:t>
            </a:r>
            <a:r>
              <a:rPr lang="en-US" sz="2000" dirty="0">
                <a:solidFill>
                  <a:srgbClr val="000000"/>
                </a:solidFill>
                <a:latin typeface="Montserrat"/>
              </a:rPr>
              <a:t>Used for creating the GUI.</a:t>
            </a:r>
          </a:p>
          <a:p>
            <a:pPr>
              <a:lnSpc>
                <a:spcPts val="3000"/>
              </a:lnSpc>
            </a:pPr>
            <a:r>
              <a:rPr lang="en-US" sz="2000" b="1" dirty="0">
                <a:solidFill>
                  <a:srgbClr val="00D200"/>
                </a:solidFill>
                <a:latin typeface="Montserrat"/>
              </a:rPr>
              <a:t>PostgreSQL(JDBC): </a:t>
            </a:r>
            <a:r>
              <a:rPr lang="en-US" sz="2000" b="1" dirty="0">
                <a:solidFill>
                  <a:srgbClr val="000000"/>
                </a:solidFill>
                <a:latin typeface="Montserrat"/>
              </a:rPr>
              <a:t>Database</a:t>
            </a:r>
            <a:r>
              <a:rPr lang="en-US" sz="2000" dirty="0">
                <a:solidFill>
                  <a:srgbClr val="000000"/>
                </a:solidFill>
                <a:latin typeface="Montserrat"/>
              </a:rPr>
              <a:t> management system, used for storing doctor, patient and appointment data. </a:t>
            </a:r>
          </a:p>
        </p:txBody>
      </p:sp>
      <p:pic>
        <p:nvPicPr>
          <p:cNvPr id="43" name="Picture 42">
            <a:extLst>
              <a:ext uri="{FF2B5EF4-FFF2-40B4-BE49-F238E27FC236}">
                <a16:creationId xmlns:a16="http://schemas.microsoft.com/office/drawing/2014/main" id="{E56BD2BC-F976-165D-AF73-1A77569580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4919" y="4577843"/>
            <a:ext cx="313669" cy="313669"/>
          </a:xfrm>
          <a:prstGeom prst="rect">
            <a:avLst/>
          </a:prstGeom>
        </p:spPr>
      </p:pic>
      <p:pic>
        <p:nvPicPr>
          <p:cNvPr id="45" name="Picture 44">
            <a:extLst>
              <a:ext uri="{FF2B5EF4-FFF2-40B4-BE49-F238E27FC236}">
                <a16:creationId xmlns:a16="http://schemas.microsoft.com/office/drawing/2014/main" id="{33C49FEA-2E60-3D0F-5C51-D04DB63380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8691" y="4127373"/>
            <a:ext cx="313669" cy="313669"/>
          </a:xfrm>
          <a:prstGeom prst="rect">
            <a:avLst/>
          </a:prstGeom>
        </p:spPr>
      </p:pic>
      <p:pic>
        <p:nvPicPr>
          <p:cNvPr id="47" name="Picture 46">
            <a:extLst>
              <a:ext uri="{FF2B5EF4-FFF2-40B4-BE49-F238E27FC236}">
                <a16:creationId xmlns:a16="http://schemas.microsoft.com/office/drawing/2014/main" id="{BB1C6787-869F-6EFC-1AB9-9B781ABFCBC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3739" y="3620556"/>
            <a:ext cx="363574" cy="363574"/>
          </a:xfrm>
          <a:prstGeom prst="rect">
            <a:avLst/>
          </a:prstGeom>
        </p:spPr>
      </p:pic>
      <p:grpSp>
        <p:nvGrpSpPr>
          <p:cNvPr id="51" name="Group 5">
            <a:extLst>
              <a:ext uri="{FF2B5EF4-FFF2-40B4-BE49-F238E27FC236}">
                <a16:creationId xmlns:a16="http://schemas.microsoft.com/office/drawing/2014/main" id="{CD50C4F9-B196-0B90-FE0A-43FA4C7BE9D5}"/>
              </a:ext>
            </a:extLst>
          </p:cNvPr>
          <p:cNvGrpSpPr/>
          <p:nvPr/>
        </p:nvGrpSpPr>
        <p:grpSpPr>
          <a:xfrm rot="5400000">
            <a:off x="17014644" y="8552576"/>
            <a:ext cx="643831" cy="1902880"/>
            <a:chOff x="0" y="0"/>
            <a:chExt cx="660400" cy="1951851"/>
          </a:xfrm>
        </p:grpSpPr>
        <p:sp>
          <p:nvSpPr>
            <p:cNvPr id="52" name="Freeform 6">
              <a:extLst>
                <a:ext uri="{FF2B5EF4-FFF2-40B4-BE49-F238E27FC236}">
                  <a16:creationId xmlns:a16="http://schemas.microsoft.com/office/drawing/2014/main" id="{AEDB6CCD-A622-7CED-823D-36DB7D9ACDAF}"/>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3" name="TextBox 7">
              <a:extLst>
                <a:ext uri="{FF2B5EF4-FFF2-40B4-BE49-F238E27FC236}">
                  <a16:creationId xmlns:a16="http://schemas.microsoft.com/office/drawing/2014/main" id="{D76DB36D-3138-A1EF-20B0-2BB999CBA382}"/>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54" name="Group 8">
            <a:extLst>
              <a:ext uri="{FF2B5EF4-FFF2-40B4-BE49-F238E27FC236}">
                <a16:creationId xmlns:a16="http://schemas.microsoft.com/office/drawing/2014/main" id="{094B503D-71AF-4BF1-7BCE-87F562E6EAF9}"/>
              </a:ext>
            </a:extLst>
          </p:cNvPr>
          <p:cNvGrpSpPr/>
          <p:nvPr/>
        </p:nvGrpSpPr>
        <p:grpSpPr>
          <a:xfrm>
            <a:off x="16385119" y="9182101"/>
            <a:ext cx="643732" cy="643732"/>
            <a:chOff x="0" y="0"/>
            <a:chExt cx="812800" cy="812800"/>
          </a:xfrm>
        </p:grpSpPr>
        <p:sp>
          <p:nvSpPr>
            <p:cNvPr id="55" name="Freeform 9">
              <a:extLst>
                <a:ext uri="{FF2B5EF4-FFF2-40B4-BE49-F238E27FC236}">
                  <a16:creationId xmlns:a16="http://schemas.microsoft.com/office/drawing/2014/main" id="{E019075D-733B-6845-FE3F-47579D621F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56" name="TextBox 10">
              <a:extLst>
                <a:ext uri="{FF2B5EF4-FFF2-40B4-BE49-F238E27FC236}">
                  <a16:creationId xmlns:a16="http://schemas.microsoft.com/office/drawing/2014/main" id="{C78B694A-57A9-C8E9-73B8-93D33C4E7128}"/>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57" name="Freeform 11">
            <a:extLst>
              <a:ext uri="{FF2B5EF4-FFF2-40B4-BE49-F238E27FC236}">
                <a16:creationId xmlns:a16="http://schemas.microsoft.com/office/drawing/2014/main" id="{6F402DAD-E2E5-F1A6-72E9-456EBE3E0289}"/>
              </a:ext>
            </a:extLst>
          </p:cNvPr>
          <p:cNvSpPr/>
          <p:nvPr/>
        </p:nvSpPr>
        <p:spPr>
          <a:xfrm>
            <a:off x="16493015" y="9289997"/>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extLst>
      <p:ext uri="{BB962C8B-B14F-4D97-AF65-F5344CB8AC3E}">
        <p14:creationId xmlns:p14="http://schemas.microsoft.com/office/powerpoint/2010/main" val="1400264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4419</TotalTime>
  <Words>2664</Words>
  <Application>Microsoft Macintosh PowerPoint</Application>
  <PresentationFormat>Custom</PresentationFormat>
  <Paragraphs>380</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 Rounded MT Bold</vt:lpstr>
      <vt:lpstr>Montserrat Classic</vt:lpstr>
      <vt:lpstr>Menlo</vt:lpstr>
      <vt:lpstr>Calibri</vt:lpstr>
      <vt:lpstr>Montserrat Bold</vt:lpstr>
      <vt:lpstr>Montserrat</vt:lpstr>
      <vt:lpstr>Söhne</vt:lpstr>
      <vt:lpstr>Montserrat Classic Bold</vt:lpstr>
      <vt:lpstr>Arial</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Modern Medical Healthcare Presentation</dc:title>
  <cp:lastModifiedBy>Microsoft Office User</cp:lastModifiedBy>
  <cp:revision>3</cp:revision>
  <dcterms:created xsi:type="dcterms:W3CDTF">2006-08-16T00:00:00Z</dcterms:created>
  <dcterms:modified xsi:type="dcterms:W3CDTF">2023-12-03T08:09:53Z</dcterms:modified>
  <dc:identifier>DAF1VidWu7I</dc:identifier>
</cp:coreProperties>
</file>